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Nunito" panose="020B060402020202020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CAAE5E9-F025-4D8C-B192-2FC9D07BE144}">
  <a:tblStyle styleId="{8CAAE5E9-F025-4D8C-B192-2FC9D07BE14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3bf181e7e9_0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3bf181e7e9_0_2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3bf181e7e9_0_3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3bf181e7e9_0_3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bf06f408d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bf06f408d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bf181e7e9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bf181e7e9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bf06f408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bf06f408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bf181e7e9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bf181e7e9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bf181e7e9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bf181e7e9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bf181e7e9_0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bf181e7e9_0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3bf181e7e9_0_2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3bf181e7e9_0_2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3bf181e7e9_0_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3bf181e7e9_0_2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0105" y="2040505"/>
            <a:ext cx="3546899" cy="31131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1560945"/>
            <a:ext cx="8520600" cy="99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4200">
                <a:solidFill>
                  <a:srgbClr val="4343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Рольова модель ІАС СНДІ</a:t>
            </a:r>
            <a:endParaRPr sz="4200">
              <a:solidFill>
                <a:srgbClr val="4343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10118" y="-10105"/>
            <a:ext cx="1800225" cy="180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64650" y="4606625"/>
            <a:ext cx="2390775" cy="3714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>
            <a:spLocks noGrp="1"/>
          </p:cNvSpPr>
          <p:nvPr>
            <p:ph type="subTitle" idx="1"/>
          </p:nvPr>
        </p:nvSpPr>
        <p:spPr>
          <a:xfrm>
            <a:off x="311700" y="2529325"/>
            <a:ext cx="8520600" cy="118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/>
              <a:t>Інформаційна аналітична система</a:t>
            </a:r>
            <a:endParaRPr sz="24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/>
              <a:t>«Система нормативно-довідкової інформації</a:t>
            </a:r>
            <a:endParaRPr sz="240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/>
              <a:t>м. Києва»</a:t>
            </a:r>
            <a:endParaRPr sz="2400"/>
          </a:p>
        </p:txBody>
      </p:sp>
      <p:sp>
        <p:nvSpPr>
          <p:cNvPr id="59" name="Google Shape;59;p13"/>
          <p:cNvSpPr txBox="1"/>
          <p:nvPr/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" name="Google Shape;25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5055" y="-10105"/>
            <a:ext cx="6858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64650" y="4606625"/>
            <a:ext cx="2390775" cy="371475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22"/>
          <p:cNvSpPr txBox="1"/>
          <p:nvPr/>
        </p:nvSpPr>
        <p:spPr>
          <a:xfrm>
            <a:off x="5050" y="214450"/>
            <a:ext cx="9144000" cy="7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666666"/>
                </a:solidFill>
                <a:latin typeface="Nunito"/>
                <a:ea typeface="Nunito"/>
                <a:cs typeface="Nunito"/>
                <a:sym typeface="Nunito"/>
              </a:rPr>
              <a:t>Рольова модель. Майбутня система*</a:t>
            </a:r>
            <a:endParaRPr sz="2800">
              <a:solidFill>
                <a:srgbClr val="66666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254" name="Google Shape;254;p22"/>
          <p:cNvGraphicFramePr/>
          <p:nvPr/>
        </p:nvGraphicFramePr>
        <p:xfrm>
          <a:off x="885400" y="936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{8CAAE5E9-F025-4D8C-B192-2FC9D07BE144}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3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2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/>
                        <a:t>№</a:t>
                      </a:r>
                      <a:endParaRPr sz="1200" b="1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/>
                        <a:t>Роль</a:t>
                      </a:r>
                      <a:endParaRPr sz="1200" b="1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 b="1">
                          <a:solidFill>
                            <a:schemeClr val="dk1"/>
                          </a:solidFill>
                        </a:rPr>
                        <a:t>Опис ролі</a:t>
                      </a:r>
                      <a:endParaRPr sz="120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6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Мед. працівник</a:t>
                      </a:r>
                      <a:endParaRPr sz="120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(медсестра, акушерка тощо)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Пошук/перегляд даних та формування статистики та звітів в розрізі відповідного медичного закладу охорони здоров’я;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Створення/редагування даних Картки Громадянина в розрізі відповідного медичного закладу охорони здоров’я;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Створення/редагування даних Картки Медичного документу в розрізі відповідного медичного закладу охорони здоров’я, якщо документ не відправлений в архів;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друк Картки Медичного документу;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Створення/редагування даних Журналу реєстрації медичних довідок в розрізі відповідного медичного закладу охорони здоров’я;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Формування реєстру медичних довідок для передачі в архів.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6</a:t>
                      </a:r>
                      <a:endParaRPr sz="1200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Реєстратор</a:t>
                      </a:r>
                      <a:endParaRPr sz="1200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Пошук/перегляд даних та формування статистики та звітів в розрізі відповідного медичного закладу охорони здоров’я;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Створення/редагування даних Картки Громадянина в розрізі відповідного медичного закладу охорони здоров’я;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Створення/редагування даних Журналу реєстрації медичних довідок в розрізі відповідного медичного закладу охорони здоров’я.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5" name="Google Shape;255;p22"/>
          <p:cNvSpPr txBox="1"/>
          <p:nvPr/>
        </p:nvSpPr>
        <p:spPr>
          <a:xfrm>
            <a:off x="760350" y="4671651"/>
            <a:ext cx="4312500" cy="3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* В межах модернізації системи в 2018 році.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Google Shape;26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5055" y="-10105"/>
            <a:ext cx="6858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64650" y="4606625"/>
            <a:ext cx="2390775" cy="371475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23"/>
          <p:cNvSpPr txBox="1"/>
          <p:nvPr/>
        </p:nvSpPr>
        <p:spPr>
          <a:xfrm>
            <a:off x="5050" y="214450"/>
            <a:ext cx="9144000" cy="7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666666"/>
                </a:solidFill>
                <a:latin typeface="Nunito"/>
                <a:ea typeface="Nunito"/>
                <a:cs typeface="Nunito"/>
                <a:sym typeface="Nunito"/>
              </a:rPr>
              <a:t>Рольова модель. Майбутня система*</a:t>
            </a:r>
            <a:endParaRPr sz="2800">
              <a:solidFill>
                <a:srgbClr val="66666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263" name="Google Shape;263;p23"/>
          <p:cNvGraphicFramePr/>
          <p:nvPr/>
        </p:nvGraphicFramePr>
        <p:xfrm>
          <a:off x="885400" y="936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{8CAAE5E9-F025-4D8C-B192-2FC9D07BE144}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3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2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/>
                        <a:t>№</a:t>
                      </a:r>
                      <a:endParaRPr sz="1200" b="1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/>
                        <a:t>Роль</a:t>
                      </a:r>
                      <a:endParaRPr sz="1200" b="1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 b="1">
                          <a:solidFill>
                            <a:schemeClr val="dk1"/>
                          </a:solidFill>
                        </a:rPr>
                        <a:t>Опис ролі</a:t>
                      </a:r>
                      <a:endParaRPr sz="120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7</a:t>
                      </a:r>
                      <a:endParaRPr sz="1200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Адміністратор БП</a:t>
                      </a:r>
                      <a:endParaRPr sz="1200"/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(в медичному закладі)</a:t>
                      </a:r>
                      <a:endParaRPr sz="1200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Наповнення відповідних довідників в межах доступу;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Редагування, внесення та видалення інформації щодо лікарів в межах доступу для свого закладу.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8</a:t>
                      </a:r>
                      <a:endParaRPr sz="120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Адміністратор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Інсталяція системи/компонентів/модулів;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Створення резервних копій та їх зберігання/розгортання;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Підтримка роботи БД;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Створення груп;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Створення ролей, які обов’язково належать групі;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Визначення загальних повноважень для кожної ролі в групі;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Визначення переліку типів документів, які доступні для формування, перегляду та друку для кожної ролі.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4" name="Google Shape;264;p23"/>
          <p:cNvSpPr txBox="1"/>
          <p:nvPr/>
        </p:nvSpPr>
        <p:spPr>
          <a:xfrm>
            <a:off x="760350" y="4671651"/>
            <a:ext cx="4312500" cy="3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* В межах модернізації системи в 2018 році.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0105" y="-10105"/>
            <a:ext cx="6858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64650" y="4606625"/>
            <a:ext cx="2390775" cy="37147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/>
        </p:nvSpPr>
        <p:spPr>
          <a:xfrm>
            <a:off x="-150" y="290650"/>
            <a:ext cx="9144000" cy="7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666666"/>
                </a:solidFill>
                <a:latin typeface="Nunito"/>
                <a:ea typeface="Nunito"/>
                <a:cs typeface="Nunito"/>
                <a:sym typeface="Nunito"/>
              </a:rPr>
              <a:t>Загальні відомості про ІАС СНДІ</a:t>
            </a:r>
            <a:endParaRPr sz="2800">
              <a:solidFill>
                <a:srgbClr val="66666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620700" y="807550"/>
            <a:ext cx="7902000" cy="29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5720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00">
                <a:solidFill>
                  <a:schemeClr val="dk1"/>
                </a:solidFill>
              </a:rPr>
              <a:t>Система призначена для створення та ведення нормативно-довідкової інформації, формування та відображення статистичних даних, управління змістом бази даних, яка включає в себе наступний функціонал:</a:t>
            </a:r>
            <a:endParaRPr sz="1300">
              <a:solidFill>
                <a:schemeClr val="dk1"/>
              </a:solidFill>
            </a:endParaRPr>
          </a:p>
          <a:p>
            <a:pPr marL="685800" lvl="0" indent="-22860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00">
                <a:solidFill>
                  <a:schemeClr val="dk1"/>
                </a:solidFill>
              </a:rPr>
              <a:t>1. 	Зберігання та ведення даних щодо новонароджених та персональних даних щодо матері та батька дитини;</a:t>
            </a:r>
            <a:endParaRPr sz="1300">
              <a:solidFill>
                <a:schemeClr val="dk1"/>
              </a:solidFill>
            </a:endParaRPr>
          </a:p>
          <a:p>
            <a:pPr marL="685800" lvl="0" indent="-22860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00">
                <a:solidFill>
                  <a:schemeClr val="dk1"/>
                </a:solidFill>
              </a:rPr>
              <a:t>2. 	Оформлення та видача довідок про народження дитини;</a:t>
            </a:r>
            <a:endParaRPr sz="1300">
              <a:solidFill>
                <a:schemeClr val="dk1"/>
              </a:solidFill>
            </a:endParaRPr>
          </a:p>
          <a:p>
            <a:pPr marL="685800" lvl="0" indent="-22860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00">
                <a:solidFill>
                  <a:schemeClr val="dk1"/>
                </a:solidFill>
              </a:rPr>
              <a:t>3. 	Зберігання та ведення даних щодо померлих;</a:t>
            </a:r>
            <a:endParaRPr sz="1300">
              <a:solidFill>
                <a:schemeClr val="dk1"/>
              </a:solidFill>
            </a:endParaRPr>
          </a:p>
          <a:p>
            <a:pPr marL="685800" lvl="0" indent="-22860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00">
                <a:solidFill>
                  <a:schemeClr val="dk1"/>
                </a:solidFill>
              </a:rPr>
              <a:t>4. 	Оформлення та видача довідок про смерть;</a:t>
            </a:r>
            <a:endParaRPr sz="1300">
              <a:solidFill>
                <a:schemeClr val="dk1"/>
              </a:solidFill>
            </a:endParaRPr>
          </a:p>
          <a:p>
            <a:pPr marL="685800" lvl="0" indent="-22860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" sz="1300">
                <a:solidFill>
                  <a:schemeClr val="dk1"/>
                </a:solidFill>
              </a:rPr>
              <a:t>5. 	Пошук та видача необхідної інформації щодо новонароджених, померлих;</a:t>
            </a:r>
            <a:endParaRPr sz="1300">
              <a:solidFill>
                <a:schemeClr val="dk1"/>
              </a:solidFill>
            </a:endParaRPr>
          </a:p>
          <a:p>
            <a:pPr marL="685800" lvl="0" indent="-22860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" sz="1300">
                <a:solidFill>
                  <a:schemeClr val="dk1"/>
                </a:solidFill>
              </a:rPr>
              <a:t>6. 	Формування статистики та звітів. </a:t>
            </a:r>
            <a:endParaRPr/>
          </a:p>
        </p:txBody>
      </p:sp>
      <p:sp>
        <p:nvSpPr>
          <p:cNvPr id="68" name="Google Shape;68;p14"/>
          <p:cNvSpPr txBox="1"/>
          <p:nvPr/>
        </p:nvSpPr>
        <p:spPr>
          <a:xfrm>
            <a:off x="687150" y="3764725"/>
            <a:ext cx="8073900" cy="7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" sz="1300">
                <a:solidFill>
                  <a:schemeClr val="dk1"/>
                </a:solidFill>
              </a:rPr>
              <a:t>Адреса</a:t>
            </a:r>
            <a:r>
              <a:rPr lang="ru" sz="1300"/>
              <a:t> системи: </a:t>
            </a:r>
            <a:endParaRPr sz="13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/>
              <a:t>medic</a:t>
            </a:r>
            <a:r>
              <a:rPr lang="ru" sz="1300">
                <a:solidFill>
                  <a:schemeClr val="dk1"/>
                </a:solidFill>
              </a:rPr>
              <a:t>al.kievcity.gov.ua – АРМ “Клієнтський модуль”</a:t>
            </a:r>
            <a:endParaRPr sz="1300"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chemeClr val="dk1"/>
                </a:solidFill>
              </a:rPr>
              <a:t>admin</a:t>
            </a:r>
            <a:r>
              <a:rPr lang="ru" sz="1300"/>
              <a:t>.medical.kievcity.gov.ua – АРМ “Адміністратор системи”</a:t>
            </a:r>
            <a:endParaRPr sz="1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0105" y="-10105"/>
            <a:ext cx="6858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64650" y="4606625"/>
            <a:ext cx="2390775" cy="371475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 txBox="1"/>
          <p:nvPr/>
        </p:nvSpPr>
        <p:spPr>
          <a:xfrm>
            <a:off x="-150" y="290650"/>
            <a:ext cx="9144000" cy="7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666666"/>
                </a:solidFill>
                <a:latin typeface="Nunito"/>
                <a:ea typeface="Nunito"/>
                <a:cs typeface="Nunito"/>
                <a:sym typeface="Nunito"/>
              </a:rPr>
              <a:t>Складові ІАС СНДІ</a:t>
            </a:r>
            <a:endParaRPr sz="2800">
              <a:solidFill>
                <a:srgbClr val="66666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6" name="Google Shape;76;p15"/>
          <p:cNvSpPr/>
          <p:nvPr/>
        </p:nvSpPr>
        <p:spPr>
          <a:xfrm>
            <a:off x="3612000" y="1230800"/>
            <a:ext cx="1920000" cy="576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ІАС СНДІ</a:t>
            </a:r>
            <a:endParaRPr/>
          </a:p>
        </p:txBody>
      </p:sp>
      <p:sp>
        <p:nvSpPr>
          <p:cNvPr id="77" name="Google Shape;77;p15"/>
          <p:cNvSpPr/>
          <p:nvPr/>
        </p:nvSpPr>
        <p:spPr>
          <a:xfrm>
            <a:off x="502250" y="2383600"/>
            <a:ext cx="1464300" cy="1696800"/>
          </a:xfrm>
          <a:prstGeom prst="roundRect">
            <a:avLst>
              <a:gd name="adj" fmla="val 6503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dk1"/>
                </a:solidFill>
              </a:rPr>
              <a:t>Модуль з </a:t>
            </a:r>
            <a:endParaRPr sz="12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реєстрації новонароджених в закладах охорони здоров’я</a:t>
            </a:r>
            <a:endParaRPr sz="1200"/>
          </a:p>
        </p:txBody>
      </p:sp>
      <p:sp>
        <p:nvSpPr>
          <p:cNvPr id="78" name="Google Shape;78;p15"/>
          <p:cNvSpPr/>
          <p:nvPr/>
        </p:nvSpPr>
        <p:spPr>
          <a:xfrm>
            <a:off x="2169575" y="2383600"/>
            <a:ext cx="1464300" cy="1696800"/>
          </a:xfrm>
          <a:prstGeom prst="roundRect">
            <a:avLst>
              <a:gd name="adj" fmla="val 6503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Модуль з реєстрації померлих в закладах охорони здоров’я</a:t>
            </a:r>
            <a:endParaRPr sz="1200"/>
          </a:p>
        </p:txBody>
      </p:sp>
      <p:sp>
        <p:nvSpPr>
          <p:cNvPr id="79" name="Google Shape;79;p15"/>
          <p:cNvSpPr/>
          <p:nvPr/>
        </p:nvSpPr>
        <p:spPr>
          <a:xfrm>
            <a:off x="3836900" y="2383600"/>
            <a:ext cx="1464300" cy="1696800"/>
          </a:xfrm>
          <a:prstGeom prst="roundRect">
            <a:avLst>
              <a:gd name="adj" fmla="val 6503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Модуль Адміністрування (керування доступом)</a:t>
            </a:r>
            <a:endParaRPr sz="1200"/>
          </a:p>
        </p:txBody>
      </p:sp>
      <p:sp>
        <p:nvSpPr>
          <p:cNvPr id="80" name="Google Shape;80;p15"/>
          <p:cNvSpPr/>
          <p:nvPr/>
        </p:nvSpPr>
        <p:spPr>
          <a:xfrm>
            <a:off x="5504225" y="2358325"/>
            <a:ext cx="1464300" cy="1696800"/>
          </a:xfrm>
          <a:prstGeom prst="roundRect">
            <a:avLst>
              <a:gd name="adj" fmla="val 6503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Модуль зі статистики даних</a:t>
            </a:r>
            <a:endParaRPr sz="1200"/>
          </a:p>
        </p:txBody>
      </p:sp>
      <p:sp>
        <p:nvSpPr>
          <p:cNvPr id="81" name="Google Shape;81;p15"/>
          <p:cNvSpPr/>
          <p:nvPr/>
        </p:nvSpPr>
        <p:spPr>
          <a:xfrm>
            <a:off x="7171550" y="2358325"/>
            <a:ext cx="1464300" cy="1696800"/>
          </a:xfrm>
          <a:prstGeom prst="roundRect">
            <a:avLst>
              <a:gd name="adj" fmla="val 6503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/>
              <a:t>Модуль консолідації адрес</a:t>
            </a:r>
            <a:endParaRPr sz="1200"/>
          </a:p>
        </p:txBody>
      </p:sp>
      <p:cxnSp>
        <p:nvCxnSpPr>
          <p:cNvPr id="82" name="Google Shape;82;p15"/>
          <p:cNvCxnSpPr>
            <a:stCxn id="76" idx="2"/>
            <a:endCxn id="79" idx="0"/>
          </p:cNvCxnSpPr>
          <p:nvPr/>
        </p:nvCxnSpPr>
        <p:spPr>
          <a:xfrm rot="5400000">
            <a:off x="4282050" y="2093750"/>
            <a:ext cx="576900" cy="3000"/>
          </a:xfrm>
          <a:prstGeom prst="bentConnector3">
            <a:avLst>
              <a:gd name="adj1" fmla="val 49991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3" name="Google Shape;83;p15"/>
          <p:cNvCxnSpPr>
            <a:stCxn id="76" idx="2"/>
            <a:endCxn id="81" idx="0"/>
          </p:cNvCxnSpPr>
          <p:nvPr/>
        </p:nvCxnSpPr>
        <p:spPr>
          <a:xfrm rot="-5400000" flipH="1">
            <a:off x="5962200" y="416600"/>
            <a:ext cx="551400" cy="3331800"/>
          </a:xfrm>
          <a:prstGeom prst="bentConnector3">
            <a:avLst>
              <a:gd name="adj1" fmla="val 50011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4" name="Google Shape;84;p15"/>
          <p:cNvCxnSpPr>
            <a:stCxn id="76" idx="2"/>
            <a:endCxn id="80" idx="0"/>
          </p:cNvCxnSpPr>
          <p:nvPr/>
        </p:nvCxnSpPr>
        <p:spPr>
          <a:xfrm rot="-5400000" flipH="1">
            <a:off x="5128500" y="1250300"/>
            <a:ext cx="551400" cy="1664400"/>
          </a:xfrm>
          <a:prstGeom prst="bentConnector3">
            <a:avLst>
              <a:gd name="adj1" fmla="val 50011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5" name="Google Shape;85;p15"/>
          <p:cNvCxnSpPr>
            <a:stCxn id="76" idx="2"/>
            <a:endCxn id="78" idx="0"/>
          </p:cNvCxnSpPr>
          <p:nvPr/>
        </p:nvCxnSpPr>
        <p:spPr>
          <a:xfrm rot="5400000">
            <a:off x="3448350" y="1260050"/>
            <a:ext cx="576900" cy="1670400"/>
          </a:xfrm>
          <a:prstGeom prst="bentConnector3">
            <a:avLst>
              <a:gd name="adj1" fmla="val 49991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6" name="Google Shape;86;p15"/>
          <p:cNvCxnSpPr>
            <a:stCxn id="76" idx="2"/>
            <a:endCxn id="77" idx="0"/>
          </p:cNvCxnSpPr>
          <p:nvPr/>
        </p:nvCxnSpPr>
        <p:spPr>
          <a:xfrm rot="5400000">
            <a:off x="2614800" y="426500"/>
            <a:ext cx="576900" cy="3337500"/>
          </a:xfrm>
          <a:prstGeom prst="bentConnector3">
            <a:avLst>
              <a:gd name="adj1" fmla="val 49991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5055" y="-10105"/>
            <a:ext cx="6858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64650" y="4606625"/>
            <a:ext cx="2390775" cy="371475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 txBox="1"/>
          <p:nvPr/>
        </p:nvSpPr>
        <p:spPr>
          <a:xfrm>
            <a:off x="5050" y="290650"/>
            <a:ext cx="9144000" cy="7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666666"/>
                </a:solidFill>
                <a:latin typeface="Nunito"/>
                <a:ea typeface="Nunito"/>
                <a:cs typeface="Nunito"/>
                <a:sym typeface="Nunito"/>
              </a:rPr>
              <a:t>Загальна структура</a:t>
            </a:r>
            <a:endParaRPr sz="2800">
              <a:solidFill>
                <a:srgbClr val="66666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4" name="Google Shape;94;p16"/>
          <p:cNvSpPr/>
          <p:nvPr/>
        </p:nvSpPr>
        <p:spPr>
          <a:xfrm>
            <a:off x="3512200" y="2124150"/>
            <a:ext cx="1898400" cy="489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ДОЗ</a:t>
            </a:r>
            <a:endParaRPr/>
          </a:p>
        </p:txBody>
      </p:sp>
      <p:grpSp>
        <p:nvGrpSpPr>
          <p:cNvPr id="95" name="Google Shape;95;p16"/>
          <p:cNvGrpSpPr/>
          <p:nvPr/>
        </p:nvGrpSpPr>
        <p:grpSpPr>
          <a:xfrm>
            <a:off x="3167950" y="1013050"/>
            <a:ext cx="2586900" cy="879000"/>
            <a:chOff x="3167950" y="1241650"/>
            <a:chExt cx="2586900" cy="879000"/>
          </a:xfrm>
        </p:grpSpPr>
        <p:sp>
          <p:nvSpPr>
            <p:cNvPr id="96" name="Google Shape;96;p16"/>
            <p:cNvSpPr/>
            <p:nvPr/>
          </p:nvSpPr>
          <p:spPr>
            <a:xfrm>
              <a:off x="3167950" y="1241650"/>
              <a:ext cx="2586900" cy="8790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97" name="Google Shape;97;p16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482475" y="1436350"/>
              <a:ext cx="489600" cy="4896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8" name="Google Shape;98;p16"/>
            <p:cNvSpPr txBox="1"/>
            <p:nvPr/>
          </p:nvSpPr>
          <p:spPr>
            <a:xfrm>
              <a:off x="4036475" y="1436350"/>
              <a:ext cx="1566900" cy="48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400"/>
                <a:t>ІАС СНДІ</a:t>
              </a:r>
              <a:endParaRPr sz="2400"/>
            </a:p>
          </p:txBody>
        </p:sp>
      </p:grpSp>
      <p:sp>
        <p:nvSpPr>
          <p:cNvPr id="99" name="Google Shape;99;p16"/>
          <p:cNvSpPr/>
          <p:nvPr/>
        </p:nvSpPr>
        <p:spPr>
          <a:xfrm>
            <a:off x="3512200" y="2834700"/>
            <a:ext cx="1898400" cy="489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Управління РДА</a:t>
            </a:r>
            <a:endParaRPr/>
          </a:p>
        </p:txBody>
      </p:sp>
      <p:sp>
        <p:nvSpPr>
          <p:cNvPr id="100" name="Google Shape;100;p16"/>
          <p:cNvSpPr/>
          <p:nvPr/>
        </p:nvSpPr>
        <p:spPr>
          <a:xfrm>
            <a:off x="5821875" y="2834700"/>
            <a:ext cx="1898400" cy="489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Пологові будинки</a:t>
            </a:r>
            <a:endParaRPr/>
          </a:p>
        </p:txBody>
      </p:sp>
      <p:sp>
        <p:nvSpPr>
          <p:cNvPr id="101" name="Google Shape;101;p16"/>
          <p:cNvSpPr/>
          <p:nvPr/>
        </p:nvSpPr>
        <p:spPr>
          <a:xfrm>
            <a:off x="1269550" y="2834700"/>
            <a:ext cx="1898400" cy="489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Морги</a:t>
            </a:r>
            <a:endParaRPr/>
          </a:p>
        </p:txBody>
      </p:sp>
      <p:sp>
        <p:nvSpPr>
          <p:cNvPr id="102" name="Google Shape;102;p16"/>
          <p:cNvSpPr/>
          <p:nvPr/>
        </p:nvSpPr>
        <p:spPr>
          <a:xfrm>
            <a:off x="3512200" y="3545250"/>
            <a:ext cx="1898400" cy="465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Медичні центри</a:t>
            </a:r>
            <a:endParaRPr/>
          </a:p>
        </p:txBody>
      </p:sp>
      <p:cxnSp>
        <p:nvCxnSpPr>
          <p:cNvPr id="103" name="Google Shape;103;p16"/>
          <p:cNvCxnSpPr>
            <a:stCxn id="96" idx="2"/>
            <a:endCxn id="94" idx="0"/>
          </p:cNvCxnSpPr>
          <p:nvPr/>
        </p:nvCxnSpPr>
        <p:spPr>
          <a:xfrm>
            <a:off x="4461400" y="1892050"/>
            <a:ext cx="0" cy="23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4" name="Google Shape;104;p16"/>
          <p:cNvCxnSpPr>
            <a:stCxn id="94" idx="2"/>
            <a:endCxn id="99" idx="0"/>
          </p:cNvCxnSpPr>
          <p:nvPr/>
        </p:nvCxnSpPr>
        <p:spPr>
          <a:xfrm>
            <a:off x="4461400" y="2613750"/>
            <a:ext cx="0" cy="221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5" name="Google Shape;105;p16"/>
          <p:cNvCxnSpPr>
            <a:endCxn id="102" idx="0"/>
          </p:cNvCxnSpPr>
          <p:nvPr/>
        </p:nvCxnSpPr>
        <p:spPr>
          <a:xfrm>
            <a:off x="4461400" y="3324150"/>
            <a:ext cx="0" cy="221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6" name="Google Shape;106;p16"/>
          <p:cNvCxnSpPr>
            <a:stCxn id="94" idx="3"/>
            <a:endCxn id="100" idx="0"/>
          </p:cNvCxnSpPr>
          <p:nvPr/>
        </p:nvCxnSpPr>
        <p:spPr>
          <a:xfrm>
            <a:off x="5410600" y="2368950"/>
            <a:ext cx="1360500" cy="4659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7" name="Google Shape;107;p16"/>
          <p:cNvCxnSpPr>
            <a:endCxn id="101" idx="0"/>
          </p:cNvCxnSpPr>
          <p:nvPr/>
        </p:nvCxnSpPr>
        <p:spPr>
          <a:xfrm flipH="1">
            <a:off x="2218750" y="2369100"/>
            <a:ext cx="1293600" cy="4656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8" name="Google Shape;108;p16"/>
          <p:cNvSpPr/>
          <p:nvPr/>
        </p:nvSpPr>
        <p:spPr>
          <a:xfrm>
            <a:off x="3512200" y="4231800"/>
            <a:ext cx="1898400" cy="465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Поліклініки</a:t>
            </a:r>
            <a:endParaRPr/>
          </a:p>
        </p:txBody>
      </p:sp>
      <p:cxnSp>
        <p:nvCxnSpPr>
          <p:cNvPr id="109" name="Google Shape;109;p16"/>
          <p:cNvCxnSpPr>
            <a:stCxn id="102" idx="2"/>
            <a:endCxn id="108" idx="0"/>
          </p:cNvCxnSpPr>
          <p:nvPr/>
        </p:nvCxnSpPr>
        <p:spPr>
          <a:xfrm>
            <a:off x="4461400" y="4010850"/>
            <a:ext cx="0" cy="221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5055" y="-10105"/>
            <a:ext cx="6858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64650" y="4606625"/>
            <a:ext cx="2390775" cy="37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7"/>
          <p:cNvSpPr txBox="1"/>
          <p:nvPr/>
        </p:nvSpPr>
        <p:spPr>
          <a:xfrm>
            <a:off x="5050" y="214450"/>
            <a:ext cx="9144000" cy="7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666666"/>
                </a:solidFill>
                <a:latin typeface="Nunito"/>
                <a:ea typeface="Nunito"/>
                <a:cs typeface="Nunito"/>
                <a:sym typeface="Nunito"/>
              </a:rPr>
              <a:t>Рольова модель. Існуюча система</a:t>
            </a:r>
            <a:endParaRPr sz="2800">
              <a:solidFill>
                <a:srgbClr val="66666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117" name="Google Shape;117;p17"/>
          <p:cNvGrpSpPr/>
          <p:nvPr/>
        </p:nvGrpSpPr>
        <p:grpSpPr>
          <a:xfrm>
            <a:off x="2785950" y="1165450"/>
            <a:ext cx="3572100" cy="566100"/>
            <a:chOff x="3167950" y="1241650"/>
            <a:chExt cx="3572100" cy="566100"/>
          </a:xfrm>
        </p:grpSpPr>
        <p:sp>
          <p:nvSpPr>
            <p:cNvPr id="118" name="Google Shape;118;p17"/>
            <p:cNvSpPr/>
            <p:nvPr/>
          </p:nvSpPr>
          <p:spPr>
            <a:xfrm>
              <a:off x="3167950" y="1241650"/>
              <a:ext cx="3572100" cy="5661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7"/>
            <p:cNvSpPr txBox="1"/>
            <p:nvPr/>
          </p:nvSpPr>
          <p:spPr>
            <a:xfrm>
              <a:off x="4111300" y="1318790"/>
              <a:ext cx="2453400" cy="37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/>
                <a:t>Користувачі ІАС СНДІ</a:t>
              </a:r>
              <a:endParaRPr sz="1600"/>
            </a:p>
          </p:txBody>
        </p:sp>
      </p:grpSp>
      <p:pic>
        <p:nvPicPr>
          <p:cNvPr id="120" name="Google Shape;120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09613" y="1262763"/>
            <a:ext cx="371475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81071" y="1317850"/>
            <a:ext cx="316375" cy="3163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2" name="Google Shape;122;p17"/>
          <p:cNvGrpSpPr/>
          <p:nvPr/>
        </p:nvGrpSpPr>
        <p:grpSpPr>
          <a:xfrm>
            <a:off x="4953400" y="2110550"/>
            <a:ext cx="2124600" cy="489600"/>
            <a:chOff x="4953400" y="2110550"/>
            <a:chExt cx="2124600" cy="489600"/>
          </a:xfrm>
        </p:grpSpPr>
        <p:sp>
          <p:nvSpPr>
            <p:cNvPr id="123" name="Google Shape;123;p17"/>
            <p:cNvSpPr/>
            <p:nvPr/>
          </p:nvSpPr>
          <p:spPr>
            <a:xfrm>
              <a:off x="4953400" y="2110550"/>
              <a:ext cx="2124600" cy="4896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124" name="Google Shape;124;p1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70421" y="2197150"/>
              <a:ext cx="316375" cy="3163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5" name="Google Shape;125;p17"/>
            <p:cNvSpPr txBox="1"/>
            <p:nvPr/>
          </p:nvSpPr>
          <p:spPr>
            <a:xfrm>
              <a:off x="5430892" y="2174724"/>
              <a:ext cx="1531800" cy="3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>
                  <a:solidFill>
                    <a:schemeClr val="dk1"/>
                  </a:solidFill>
                </a:rPr>
                <a:t>Адміністратори</a:t>
              </a:r>
              <a:endParaRPr/>
            </a:p>
          </p:txBody>
        </p:sp>
      </p:grpSp>
      <p:grpSp>
        <p:nvGrpSpPr>
          <p:cNvPr id="126" name="Google Shape;126;p17"/>
          <p:cNvGrpSpPr/>
          <p:nvPr/>
        </p:nvGrpSpPr>
        <p:grpSpPr>
          <a:xfrm>
            <a:off x="2025375" y="2110550"/>
            <a:ext cx="2124600" cy="489600"/>
            <a:chOff x="2025375" y="2110550"/>
            <a:chExt cx="2124600" cy="489600"/>
          </a:xfrm>
        </p:grpSpPr>
        <p:sp>
          <p:nvSpPr>
            <p:cNvPr id="127" name="Google Shape;127;p17"/>
            <p:cNvSpPr/>
            <p:nvPr/>
          </p:nvSpPr>
          <p:spPr>
            <a:xfrm>
              <a:off x="2025375" y="2110550"/>
              <a:ext cx="2124600" cy="4896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128" name="Google Shape;128;p1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314671" y="2197163"/>
              <a:ext cx="316375" cy="3163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9" name="Google Shape;129;p17"/>
            <p:cNvSpPr txBox="1"/>
            <p:nvPr/>
          </p:nvSpPr>
          <p:spPr>
            <a:xfrm>
              <a:off x="2478642" y="2179330"/>
              <a:ext cx="1531800" cy="3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dk1"/>
                  </a:solidFill>
                </a:rPr>
                <a:t>Користувачі</a:t>
              </a:r>
              <a:endParaRPr/>
            </a:p>
          </p:txBody>
        </p:sp>
      </p:grpSp>
      <p:grpSp>
        <p:nvGrpSpPr>
          <p:cNvPr id="130" name="Google Shape;130;p17"/>
          <p:cNvGrpSpPr/>
          <p:nvPr/>
        </p:nvGrpSpPr>
        <p:grpSpPr>
          <a:xfrm>
            <a:off x="729975" y="2936225"/>
            <a:ext cx="2124600" cy="489600"/>
            <a:chOff x="399925" y="3425825"/>
            <a:chExt cx="2124600" cy="489600"/>
          </a:xfrm>
        </p:grpSpPr>
        <p:sp>
          <p:nvSpPr>
            <p:cNvPr id="131" name="Google Shape;131;p17"/>
            <p:cNvSpPr/>
            <p:nvPr/>
          </p:nvSpPr>
          <p:spPr>
            <a:xfrm>
              <a:off x="399925" y="3425825"/>
              <a:ext cx="2124600" cy="4896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7"/>
            <p:cNvSpPr txBox="1"/>
            <p:nvPr/>
          </p:nvSpPr>
          <p:spPr>
            <a:xfrm>
              <a:off x="853192" y="3494605"/>
              <a:ext cx="1531800" cy="3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dk1"/>
                  </a:solidFill>
                </a:rPr>
                <a:t>Працівник ДОЗ</a:t>
              </a:r>
              <a:endParaRPr/>
            </a:p>
          </p:txBody>
        </p:sp>
        <p:pic>
          <p:nvPicPr>
            <p:cNvPr id="133" name="Google Shape;133;p17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01825" y="3512448"/>
              <a:ext cx="298650" cy="2986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4" name="Google Shape;134;p17"/>
          <p:cNvGrpSpPr/>
          <p:nvPr/>
        </p:nvGrpSpPr>
        <p:grpSpPr>
          <a:xfrm>
            <a:off x="729975" y="3761900"/>
            <a:ext cx="2124600" cy="489600"/>
            <a:chOff x="399925" y="3425825"/>
            <a:chExt cx="2124600" cy="489600"/>
          </a:xfrm>
        </p:grpSpPr>
        <p:sp>
          <p:nvSpPr>
            <p:cNvPr id="135" name="Google Shape;135;p17"/>
            <p:cNvSpPr/>
            <p:nvPr/>
          </p:nvSpPr>
          <p:spPr>
            <a:xfrm>
              <a:off x="399925" y="3425825"/>
              <a:ext cx="2124600" cy="4896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7"/>
            <p:cNvSpPr txBox="1"/>
            <p:nvPr/>
          </p:nvSpPr>
          <p:spPr>
            <a:xfrm>
              <a:off x="776992" y="3494605"/>
              <a:ext cx="1531800" cy="3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dk1"/>
                  </a:solidFill>
                </a:rPr>
                <a:t>Лікар</a:t>
              </a:r>
              <a:endParaRPr/>
            </a:p>
          </p:txBody>
        </p:sp>
        <p:pic>
          <p:nvPicPr>
            <p:cNvPr id="137" name="Google Shape;137;p17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906625" y="3512448"/>
              <a:ext cx="298650" cy="2986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38" name="Google Shape;138;p17"/>
          <p:cNvGrpSpPr/>
          <p:nvPr/>
        </p:nvGrpSpPr>
        <p:grpSpPr>
          <a:xfrm>
            <a:off x="6271163" y="2848105"/>
            <a:ext cx="2215487" cy="673800"/>
            <a:chOff x="399925" y="3425842"/>
            <a:chExt cx="2215487" cy="673800"/>
          </a:xfrm>
        </p:grpSpPr>
        <p:sp>
          <p:nvSpPr>
            <p:cNvPr id="139" name="Google Shape;139;p17"/>
            <p:cNvSpPr/>
            <p:nvPr/>
          </p:nvSpPr>
          <p:spPr>
            <a:xfrm>
              <a:off x="399925" y="3425842"/>
              <a:ext cx="2124600" cy="673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7"/>
            <p:cNvSpPr txBox="1"/>
            <p:nvPr/>
          </p:nvSpPr>
          <p:spPr>
            <a:xfrm>
              <a:off x="853212" y="3451963"/>
              <a:ext cx="1762200" cy="56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dk1"/>
                  </a:solidFill>
                </a:rPr>
                <a:t>Адміністратор БП* (заклад)</a:t>
              </a:r>
              <a:endParaRPr/>
            </a:p>
          </p:txBody>
        </p:sp>
        <p:pic>
          <p:nvPicPr>
            <p:cNvPr id="141" name="Google Shape;141;p17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525625" y="3611011"/>
              <a:ext cx="298650" cy="2986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2" name="Google Shape;142;p17"/>
          <p:cNvGrpSpPr/>
          <p:nvPr/>
        </p:nvGrpSpPr>
        <p:grpSpPr>
          <a:xfrm>
            <a:off x="6264726" y="3727367"/>
            <a:ext cx="2137475" cy="673800"/>
            <a:chOff x="399925" y="3425842"/>
            <a:chExt cx="2137475" cy="673800"/>
          </a:xfrm>
        </p:grpSpPr>
        <p:sp>
          <p:nvSpPr>
            <p:cNvPr id="143" name="Google Shape;143;p17"/>
            <p:cNvSpPr/>
            <p:nvPr/>
          </p:nvSpPr>
          <p:spPr>
            <a:xfrm>
              <a:off x="399925" y="3425842"/>
              <a:ext cx="2124600" cy="673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7"/>
            <p:cNvSpPr txBox="1"/>
            <p:nvPr/>
          </p:nvSpPr>
          <p:spPr>
            <a:xfrm>
              <a:off x="1005600" y="3451962"/>
              <a:ext cx="1531800" cy="56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dk1"/>
                  </a:solidFill>
                </a:rPr>
                <a:t>Адміністратор (ГІОЦ)</a:t>
              </a:r>
              <a:endParaRPr/>
            </a:p>
          </p:txBody>
        </p:sp>
        <p:pic>
          <p:nvPicPr>
            <p:cNvPr id="145" name="Google Shape;145;p17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78025" y="3611011"/>
              <a:ext cx="298650" cy="298650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46" name="Google Shape;146;p17"/>
          <p:cNvCxnSpPr>
            <a:stCxn id="127" idx="0"/>
            <a:endCxn id="118" idx="2"/>
          </p:cNvCxnSpPr>
          <p:nvPr/>
        </p:nvCxnSpPr>
        <p:spPr>
          <a:xfrm rot="-5400000">
            <a:off x="3640425" y="1178900"/>
            <a:ext cx="378900" cy="1484400"/>
          </a:xfrm>
          <a:prstGeom prst="bentConnector3">
            <a:avLst>
              <a:gd name="adj1" fmla="val 5001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7" name="Google Shape;147;p17"/>
          <p:cNvCxnSpPr>
            <a:stCxn id="123" idx="0"/>
            <a:endCxn id="118" idx="2"/>
          </p:cNvCxnSpPr>
          <p:nvPr/>
        </p:nvCxnSpPr>
        <p:spPr>
          <a:xfrm rot="5400000" flipH="1">
            <a:off x="5104450" y="1199300"/>
            <a:ext cx="378900" cy="1443600"/>
          </a:xfrm>
          <a:prstGeom prst="bentConnector3">
            <a:avLst>
              <a:gd name="adj1" fmla="val 5001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8" name="Google Shape;148;p17"/>
          <p:cNvCxnSpPr>
            <a:stCxn id="127" idx="2"/>
            <a:endCxn id="135" idx="3"/>
          </p:cNvCxnSpPr>
          <p:nvPr/>
        </p:nvCxnSpPr>
        <p:spPr>
          <a:xfrm rot="5400000">
            <a:off x="2267775" y="3186950"/>
            <a:ext cx="1406700" cy="2331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9" name="Google Shape;149;p17"/>
          <p:cNvCxnSpPr>
            <a:endCxn id="131" idx="3"/>
          </p:cNvCxnSpPr>
          <p:nvPr/>
        </p:nvCxnSpPr>
        <p:spPr>
          <a:xfrm rot="5400000">
            <a:off x="2680725" y="2774075"/>
            <a:ext cx="580800" cy="2331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0" name="Google Shape;150;p17"/>
          <p:cNvCxnSpPr>
            <a:endCxn id="143" idx="1"/>
          </p:cNvCxnSpPr>
          <p:nvPr/>
        </p:nvCxnSpPr>
        <p:spPr>
          <a:xfrm rot="-5400000" flipH="1">
            <a:off x="5408226" y="3207767"/>
            <a:ext cx="1464000" cy="2490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1" name="Google Shape;151;p17"/>
          <p:cNvCxnSpPr>
            <a:stCxn id="139" idx="1"/>
            <a:endCxn id="123" idx="2"/>
          </p:cNvCxnSpPr>
          <p:nvPr/>
        </p:nvCxnSpPr>
        <p:spPr>
          <a:xfrm rot="10800000">
            <a:off x="6015563" y="2600005"/>
            <a:ext cx="255600" cy="5850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2" name="Google Shape;152;p17"/>
          <p:cNvSpPr txBox="1"/>
          <p:nvPr/>
        </p:nvSpPr>
        <p:spPr>
          <a:xfrm>
            <a:off x="760350" y="4550725"/>
            <a:ext cx="3745800" cy="3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* БП - Бізнес процес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5055" y="-10105"/>
            <a:ext cx="6858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64650" y="4606625"/>
            <a:ext cx="2390775" cy="37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18"/>
          <p:cNvSpPr txBox="1"/>
          <p:nvPr/>
        </p:nvSpPr>
        <p:spPr>
          <a:xfrm>
            <a:off x="5050" y="214450"/>
            <a:ext cx="9144000" cy="7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666666"/>
                </a:solidFill>
                <a:latin typeface="Nunito"/>
                <a:ea typeface="Nunito"/>
                <a:cs typeface="Nunito"/>
                <a:sym typeface="Nunito"/>
              </a:rPr>
              <a:t>Рольова модель. Існуюча система</a:t>
            </a:r>
            <a:endParaRPr sz="2800">
              <a:solidFill>
                <a:srgbClr val="66666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160" name="Google Shape;160;p18"/>
          <p:cNvGraphicFramePr/>
          <p:nvPr/>
        </p:nvGraphicFramePr>
        <p:xfrm>
          <a:off x="885400" y="936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{8CAAE5E9-F025-4D8C-B192-2FC9D07BE144}</a:tableStyleId>
              </a:tblPr>
              <a:tblGrid>
                <a:gridCol w="147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6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/>
                        <a:t>Роль</a:t>
                      </a:r>
                      <a:endParaRPr sz="1200" b="1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solidFill>
                            <a:schemeClr val="dk1"/>
                          </a:solidFill>
                        </a:rPr>
                        <a:t>Опис ролі та </a:t>
                      </a:r>
                      <a:r>
                        <a:rPr lang="ru" sz="1200" b="1"/>
                        <a:t>права</a:t>
                      </a:r>
                      <a:r>
                        <a:rPr lang="ru" sz="1200" b="1">
                          <a:solidFill>
                            <a:schemeClr val="dk1"/>
                          </a:solidFill>
                        </a:rPr>
                        <a:t> доступу</a:t>
                      </a:r>
                      <a:endParaRPr sz="120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Працівник ДОЗ, Лікар</a:t>
                      </a:r>
                      <a:endParaRPr sz="1200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Внесення/редагування персональних даних, щодо матері, померлого, дитини для проходження подальшої ідентифікації;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Перегляд виданих документів про народження/смерть;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Внесення/редагування документів щодо померлих, народжених;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Формування статистики та звітів;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Вхід тільки з використанням ЕЦП.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Адміністратор БП</a:t>
                      </a:r>
                      <a:endParaRPr sz="1200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Наповнення відповідних довідників в межах доступу;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Редагування, внесення та видалення інформації щодо лікарів в межах свого закладу.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Адміністратор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Управління правами користувачів системи, статусами користувачів, створення ролей та призначення прав;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Перегляд системних логів та формування звітів по ним;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Блокування/розблокування користувачів;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Управління повідомленнями системи, архівами та репозиторіями.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5055" y="-10105"/>
            <a:ext cx="6858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64650" y="4606625"/>
            <a:ext cx="2390775" cy="37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19"/>
          <p:cNvSpPr txBox="1"/>
          <p:nvPr/>
        </p:nvSpPr>
        <p:spPr>
          <a:xfrm>
            <a:off x="5050" y="214450"/>
            <a:ext cx="9144000" cy="7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666666"/>
                </a:solidFill>
                <a:latin typeface="Nunito"/>
                <a:ea typeface="Nunito"/>
                <a:cs typeface="Nunito"/>
                <a:sym typeface="Nunito"/>
              </a:rPr>
              <a:t>Рольова модель. Майбутня система*</a:t>
            </a:r>
            <a:endParaRPr sz="2800">
              <a:solidFill>
                <a:srgbClr val="66666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168" name="Google Shape;168;p19"/>
          <p:cNvGrpSpPr/>
          <p:nvPr/>
        </p:nvGrpSpPr>
        <p:grpSpPr>
          <a:xfrm>
            <a:off x="2785950" y="1013050"/>
            <a:ext cx="3572100" cy="566100"/>
            <a:chOff x="3167950" y="1241650"/>
            <a:chExt cx="3572100" cy="566100"/>
          </a:xfrm>
        </p:grpSpPr>
        <p:sp>
          <p:nvSpPr>
            <p:cNvPr id="169" name="Google Shape;169;p19"/>
            <p:cNvSpPr/>
            <p:nvPr/>
          </p:nvSpPr>
          <p:spPr>
            <a:xfrm>
              <a:off x="3167950" y="1241650"/>
              <a:ext cx="3572100" cy="5661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19"/>
            <p:cNvSpPr txBox="1"/>
            <p:nvPr/>
          </p:nvSpPr>
          <p:spPr>
            <a:xfrm>
              <a:off x="4111300" y="1318790"/>
              <a:ext cx="2453400" cy="37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/>
                <a:t>Користувачі ІАС СНДІ</a:t>
              </a:r>
              <a:endParaRPr sz="1600"/>
            </a:p>
          </p:txBody>
        </p:sp>
      </p:grpSp>
      <p:pic>
        <p:nvPicPr>
          <p:cNvPr id="171" name="Google Shape;171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09613" y="1110363"/>
            <a:ext cx="371475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81071" y="1165450"/>
            <a:ext cx="316375" cy="3163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3" name="Google Shape;173;p19"/>
          <p:cNvGrpSpPr/>
          <p:nvPr/>
        </p:nvGrpSpPr>
        <p:grpSpPr>
          <a:xfrm>
            <a:off x="4953400" y="1881950"/>
            <a:ext cx="2124600" cy="489600"/>
            <a:chOff x="4953400" y="2110550"/>
            <a:chExt cx="2124600" cy="489600"/>
          </a:xfrm>
        </p:grpSpPr>
        <p:sp>
          <p:nvSpPr>
            <p:cNvPr id="174" name="Google Shape;174;p19"/>
            <p:cNvSpPr/>
            <p:nvPr/>
          </p:nvSpPr>
          <p:spPr>
            <a:xfrm>
              <a:off x="4953400" y="2110550"/>
              <a:ext cx="2124600" cy="4896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175" name="Google Shape;175;p1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170421" y="2197150"/>
              <a:ext cx="316375" cy="3163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6" name="Google Shape;176;p19"/>
            <p:cNvSpPr txBox="1"/>
            <p:nvPr/>
          </p:nvSpPr>
          <p:spPr>
            <a:xfrm>
              <a:off x="5430892" y="2174724"/>
              <a:ext cx="1531800" cy="3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dk1"/>
                  </a:solidFill>
                </a:rPr>
                <a:t>Адміністратори</a:t>
              </a:r>
              <a:endParaRPr/>
            </a:p>
          </p:txBody>
        </p:sp>
      </p:grpSp>
      <p:grpSp>
        <p:nvGrpSpPr>
          <p:cNvPr id="177" name="Google Shape;177;p19"/>
          <p:cNvGrpSpPr/>
          <p:nvPr/>
        </p:nvGrpSpPr>
        <p:grpSpPr>
          <a:xfrm>
            <a:off x="2025375" y="1881950"/>
            <a:ext cx="2124600" cy="489600"/>
            <a:chOff x="2025375" y="2110550"/>
            <a:chExt cx="2124600" cy="489600"/>
          </a:xfrm>
        </p:grpSpPr>
        <p:sp>
          <p:nvSpPr>
            <p:cNvPr id="178" name="Google Shape;178;p19"/>
            <p:cNvSpPr/>
            <p:nvPr/>
          </p:nvSpPr>
          <p:spPr>
            <a:xfrm>
              <a:off x="2025375" y="2110550"/>
              <a:ext cx="2124600" cy="4896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179" name="Google Shape;179;p1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314671" y="2197163"/>
              <a:ext cx="316375" cy="3163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0" name="Google Shape;180;p19"/>
            <p:cNvSpPr txBox="1"/>
            <p:nvPr/>
          </p:nvSpPr>
          <p:spPr>
            <a:xfrm>
              <a:off x="2478642" y="2179330"/>
              <a:ext cx="1531800" cy="3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dk1"/>
                  </a:solidFill>
                </a:rPr>
                <a:t>Користувачі</a:t>
              </a:r>
              <a:endParaRPr/>
            </a:p>
          </p:txBody>
        </p:sp>
      </p:grpSp>
      <p:grpSp>
        <p:nvGrpSpPr>
          <p:cNvPr id="181" name="Google Shape;181;p19"/>
          <p:cNvGrpSpPr/>
          <p:nvPr/>
        </p:nvGrpSpPr>
        <p:grpSpPr>
          <a:xfrm>
            <a:off x="323375" y="2555225"/>
            <a:ext cx="2531100" cy="489600"/>
            <a:chOff x="-6675" y="3425825"/>
            <a:chExt cx="2531100" cy="489600"/>
          </a:xfrm>
        </p:grpSpPr>
        <p:sp>
          <p:nvSpPr>
            <p:cNvPr id="182" name="Google Shape;182;p19"/>
            <p:cNvSpPr/>
            <p:nvPr/>
          </p:nvSpPr>
          <p:spPr>
            <a:xfrm>
              <a:off x="-6675" y="3425825"/>
              <a:ext cx="2531100" cy="4896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9"/>
            <p:cNvSpPr txBox="1"/>
            <p:nvPr/>
          </p:nvSpPr>
          <p:spPr>
            <a:xfrm>
              <a:off x="548392" y="3494605"/>
              <a:ext cx="1531800" cy="3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dk1"/>
                  </a:solidFill>
                </a:rPr>
                <a:t>Працівник ДОЗ</a:t>
              </a:r>
              <a:endParaRPr/>
            </a:p>
          </p:txBody>
        </p:sp>
        <p:pic>
          <p:nvPicPr>
            <p:cNvPr id="184" name="Google Shape;184;p1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44625" y="3512448"/>
              <a:ext cx="298650" cy="2986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5" name="Google Shape;185;p19"/>
          <p:cNvGrpSpPr/>
          <p:nvPr/>
        </p:nvGrpSpPr>
        <p:grpSpPr>
          <a:xfrm>
            <a:off x="3372850" y="2479025"/>
            <a:ext cx="2124600" cy="489600"/>
            <a:chOff x="3042725" y="2643075"/>
            <a:chExt cx="2124600" cy="489600"/>
          </a:xfrm>
        </p:grpSpPr>
        <p:sp>
          <p:nvSpPr>
            <p:cNvPr id="186" name="Google Shape;186;p19"/>
            <p:cNvSpPr/>
            <p:nvPr/>
          </p:nvSpPr>
          <p:spPr>
            <a:xfrm>
              <a:off x="3042725" y="2643075"/>
              <a:ext cx="2124600" cy="4896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9"/>
            <p:cNvSpPr txBox="1"/>
            <p:nvPr/>
          </p:nvSpPr>
          <p:spPr>
            <a:xfrm>
              <a:off x="3491442" y="2689743"/>
              <a:ext cx="1531800" cy="3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dk1"/>
                  </a:solidFill>
                </a:rPr>
                <a:t>Головний лікар</a:t>
              </a:r>
              <a:endParaRPr/>
            </a:p>
          </p:txBody>
        </p:sp>
        <p:pic>
          <p:nvPicPr>
            <p:cNvPr id="188" name="Google Shape;188;p1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3240075" y="2707585"/>
              <a:ext cx="298650" cy="2986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9" name="Google Shape;189;p19"/>
          <p:cNvGrpSpPr/>
          <p:nvPr/>
        </p:nvGrpSpPr>
        <p:grpSpPr>
          <a:xfrm>
            <a:off x="6271163" y="2619505"/>
            <a:ext cx="2215487" cy="673800"/>
            <a:chOff x="399925" y="3425842"/>
            <a:chExt cx="2215487" cy="673800"/>
          </a:xfrm>
        </p:grpSpPr>
        <p:sp>
          <p:nvSpPr>
            <p:cNvPr id="190" name="Google Shape;190;p19"/>
            <p:cNvSpPr/>
            <p:nvPr/>
          </p:nvSpPr>
          <p:spPr>
            <a:xfrm>
              <a:off x="399925" y="3425842"/>
              <a:ext cx="2124600" cy="673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9"/>
            <p:cNvSpPr txBox="1"/>
            <p:nvPr/>
          </p:nvSpPr>
          <p:spPr>
            <a:xfrm>
              <a:off x="853212" y="3451963"/>
              <a:ext cx="1762200" cy="56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dk1"/>
                  </a:solidFill>
                </a:rPr>
                <a:t>Адміністратор БП* (заклад)</a:t>
              </a:r>
              <a:endParaRPr/>
            </a:p>
          </p:txBody>
        </p:sp>
        <p:pic>
          <p:nvPicPr>
            <p:cNvPr id="192" name="Google Shape;192;p1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525625" y="3611011"/>
              <a:ext cx="298650" cy="2986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3" name="Google Shape;193;p19"/>
          <p:cNvGrpSpPr/>
          <p:nvPr/>
        </p:nvGrpSpPr>
        <p:grpSpPr>
          <a:xfrm>
            <a:off x="6264726" y="3498767"/>
            <a:ext cx="2137475" cy="673800"/>
            <a:chOff x="399925" y="3425842"/>
            <a:chExt cx="2137475" cy="673800"/>
          </a:xfrm>
        </p:grpSpPr>
        <p:sp>
          <p:nvSpPr>
            <p:cNvPr id="194" name="Google Shape;194;p19"/>
            <p:cNvSpPr/>
            <p:nvPr/>
          </p:nvSpPr>
          <p:spPr>
            <a:xfrm>
              <a:off x="399925" y="3425842"/>
              <a:ext cx="2124600" cy="673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19"/>
            <p:cNvSpPr txBox="1"/>
            <p:nvPr/>
          </p:nvSpPr>
          <p:spPr>
            <a:xfrm>
              <a:off x="1005600" y="3451962"/>
              <a:ext cx="1531800" cy="56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dk1"/>
                  </a:solidFill>
                </a:rPr>
                <a:t>Адміністратор (ГІОЦ)</a:t>
              </a:r>
              <a:endParaRPr/>
            </a:p>
          </p:txBody>
        </p:sp>
        <p:pic>
          <p:nvPicPr>
            <p:cNvPr id="196" name="Google Shape;196;p1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78025" y="3611011"/>
              <a:ext cx="298650" cy="298650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97" name="Google Shape;197;p19"/>
          <p:cNvCxnSpPr>
            <a:stCxn id="178" idx="0"/>
            <a:endCxn id="169" idx="2"/>
          </p:cNvCxnSpPr>
          <p:nvPr/>
        </p:nvCxnSpPr>
        <p:spPr>
          <a:xfrm rot="-5400000">
            <a:off x="3678525" y="988400"/>
            <a:ext cx="302700" cy="1484400"/>
          </a:xfrm>
          <a:prstGeom prst="bentConnector3">
            <a:avLst>
              <a:gd name="adj1" fmla="val 5001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8" name="Google Shape;198;p19"/>
          <p:cNvCxnSpPr>
            <a:stCxn id="174" idx="0"/>
            <a:endCxn id="169" idx="2"/>
          </p:cNvCxnSpPr>
          <p:nvPr/>
        </p:nvCxnSpPr>
        <p:spPr>
          <a:xfrm rot="5400000" flipH="1">
            <a:off x="5142550" y="1008800"/>
            <a:ext cx="302700" cy="1443600"/>
          </a:xfrm>
          <a:prstGeom prst="bentConnector3">
            <a:avLst>
              <a:gd name="adj1" fmla="val 5001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9" name="Google Shape;199;p19"/>
          <p:cNvCxnSpPr>
            <a:stCxn id="178" idx="2"/>
            <a:endCxn id="186" idx="1"/>
          </p:cNvCxnSpPr>
          <p:nvPr/>
        </p:nvCxnSpPr>
        <p:spPr>
          <a:xfrm rot="-5400000" flipH="1">
            <a:off x="3054225" y="2405000"/>
            <a:ext cx="352200" cy="2853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0" name="Google Shape;200;p19"/>
          <p:cNvCxnSpPr>
            <a:stCxn id="178" idx="2"/>
            <a:endCxn id="182" idx="3"/>
          </p:cNvCxnSpPr>
          <p:nvPr/>
        </p:nvCxnSpPr>
        <p:spPr>
          <a:xfrm rot="5400000">
            <a:off x="2756925" y="2469200"/>
            <a:ext cx="428400" cy="2331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1" name="Google Shape;201;p19"/>
          <p:cNvCxnSpPr>
            <a:endCxn id="194" idx="1"/>
          </p:cNvCxnSpPr>
          <p:nvPr/>
        </p:nvCxnSpPr>
        <p:spPr>
          <a:xfrm rot="-5400000" flipH="1">
            <a:off x="5408226" y="2979167"/>
            <a:ext cx="1464000" cy="2490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2" name="Google Shape;202;p19"/>
          <p:cNvCxnSpPr>
            <a:stCxn id="190" idx="1"/>
            <a:endCxn id="174" idx="2"/>
          </p:cNvCxnSpPr>
          <p:nvPr/>
        </p:nvCxnSpPr>
        <p:spPr>
          <a:xfrm rot="10800000">
            <a:off x="6015563" y="2371405"/>
            <a:ext cx="255600" cy="5850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3" name="Google Shape;203;p19"/>
          <p:cNvSpPr txBox="1"/>
          <p:nvPr/>
        </p:nvSpPr>
        <p:spPr>
          <a:xfrm>
            <a:off x="760350" y="4671651"/>
            <a:ext cx="4312500" cy="3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* В межах модернізації системи в 2018 році.</a:t>
            </a:r>
            <a:endParaRPr/>
          </a:p>
        </p:txBody>
      </p:sp>
      <p:grpSp>
        <p:nvGrpSpPr>
          <p:cNvPr id="204" name="Google Shape;204;p19"/>
          <p:cNvGrpSpPr/>
          <p:nvPr/>
        </p:nvGrpSpPr>
        <p:grpSpPr>
          <a:xfrm>
            <a:off x="323475" y="3732700"/>
            <a:ext cx="2618078" cy="489600"/>
            <a:chOff x="2966350" y="2896343"/>
            <a:chExt cx="2618078" cy="489600"/>
          </a:xfrm>
        </p:grpSpPr>
        <p:sp>
          <p:nvSpPr>
            <p:cNvPr id="205" name="Google Shape;205;p19"/>
            <p:cNvSpPr/>
            <p:nvPr/>
          </p:nvSpPr>
          <p:spPr>
            <a:xfrm>
              <a:off x="2966350" y="2896343"/>
              <a:ext cx="2531100" cy="4896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9"/>
            <p:cNvSpPr txBox="1"/>
            <p:nvPr/>
          </p:nvSpPr>
          <p:spPr>
            <a:xfrm>
              <a:off x="3368928" y="2955013"/>
              <a:ext cx="2215500" cy="3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dk1"/>
                  </a:solidFill>
                </a:rPr>
                <a:t>Працівник мед. центра</a:t>
              </a:r>
              <a:endParaRPr/>
            </a:p>
          </p:txBody>
        </p:sp>
        <p:pic>
          <p:nvPicPr>
            <p:cNvPr id="207" name="Google Shape;207;p1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3117550" y="2982960"/>
              <a:ext cx="298650" cy="2986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08" name="Google Shape;208;p19"/>
          <p:cNvGrpSpPr/>
          <p:nvPr/>
        </p:nvGrpSpPr>
        <p:grpSpPr>
          <a:xfrm>
            <a:off x="3372850" y="3033449"/>
            <a:ext cx="2124600" cy="428400"/>
            <a:chOff x="399925" y="3425830"/>
            <a:chExt cx="2124600" cy="428400"/>
          </a:xfrm>
        </p:grpSpPr>
        <p:sp>
          <p:nvSpPr>
            <p:cNvPr id="209" name="Google Shape;209;p19"/>
            <p:cNvSpPr/>
            <p:nvPr/>
          </p:nvSpPr>
          <p:spPr>
            <a:xfrm>
              <a:off x="399925" y="3425830"/>
              <a:ext cx="2124600" cy="4284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9"/>
            <p:cNvSpPr txBox="1"/>
            <p:nvPr/>
          </p:nvSpPr>
          <p:spPr>
            <a:xfrm>
              <a:off x="746677" y="3474395"/>
              <a:ext cx="1531800" cy="3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dk1"/>
                  </a:solidFill>
                </a:rPr>
                <a:t>Лікар</a:t>
              </a:r>
              <a:endParaRPr/>
            </a:p>
          </p:txBody>
        </p:sp>
        <p:pic>
          <p:nvPicPr>
            <p:cNvPr id="211" name="Google Shape;211;p1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591720" y="3486773"/>
              <a:ext cx="298650" cy="2986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12" name="Google Shape;212;p19"/>
          <p:cNvGrpSpPr/>
          <p:nvPr/>
        </p:nvGrpSpPr>
        <p:grpSpPr>
          <a:xfrm>
            <a:off x="3372850" y="3545290"/>
            <a:ext cx="2124600" cy="428400"/>
            <a:chOff x="399925" y="3425825"/>
            <a:chExt cx="2124600" cy="428400"/>
          </a:xfrm>
        </p:grpSpPr>
        <p:sp>
          <p:nvSpPr>
            <p:cNvPr id="213" name="Google Shape;213;p19"/>
            <p:cNvSpPr/>
            <p:nvPr/>
          </p:nvSpPr>
          <p:spPr>
            <a:xfrm>
              <a:off x="399925" y="3425825"/>
              <a:ext cx="2124600" cy="4284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19"/>
            <p:cNvSpPr txBox="1"/>
            <p:nvPr/>
          </p:nvSpPr>
          <p:spPr>
            <a:xfrm>
              <a:off x="797203" y="3464290"/>
              <a:ext cx="1531800" cy="3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dk1"/>
                  </a:solidFill>
                </a:rPr>
                <a:t>Мед. працівник</a:t>
              </a:r>
              <a:endParaRPr/>
            </a:p>
          </p:txBody>
        </p:sp>
        <p:pic>
          <p:nvPicPr>
            <p:cNvPr id="215" name="Google Shape;215;p1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535730" y="3482133"/>
              <a:ext cx="298650" cy="2986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16" name="Google Shape;216;p19"/>
          <p:cNvGrpSpPr/>
          <p:nvPr/>
        </p:nvGrpSpPr>
        <p:grpSpPr>
          <a:xfrm>
            <a:off x="323475" y="3188350"/>
            <a:ext cx="2531100" cy="428400"/>
            <a:chOff x="-6575" y="3425838"/>
            <a:chExt cx="2531100" cy="428400"/>
          </a:xfrm>
        </p:grpSpPr>
        <p:sp>
          <p:nvSpPr>
            <p:cNvPr id="217" name="Google Shape;217;p19"/>
            <p:cNvSpPr/>
            <p:nvPr/>
          </p:nvSpPr>
          <p:spPr>
            <a:xfrm>
              <a:off x="-6575" y="3425838"/>
              <a:ext cx="2531100" cy="4284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9"/>
            <p:cNvSpPr txBox="1"/>
            <p:nvPr/>
          </p:nvSpPr>
          <p:spPr>
            <a:xfrm>
              <a:off x="584995" y="3464290"/>
              <a:ext cx="1531800" cy="3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dk1"/>
                  </a:solidFill>
                </a:rPr>
                <a:t>Працівник РДА</a:t>
              </a:r>
              <a:endParaRPr/>
            </a:p>
          </p:txBody>
        </p:sp>
        <p:pic>
          <p:nvPicPr>
            <p:cNvPr id="219" name="Google Shape;219;p1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44625" y="3492238"/>
              <a:ext cx="298650" cy="298650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220" name="Google Shape;220;p19"/>
          <p:cNvCxnSpPr>
            <a:stCxn id="178" idx="2"/>
            <a:endCxn id="205" idx="3"/>
          </p:cNvCxnSpPr>
          <p:nvPr/>
        </p:nvCxnSpPr>
        <p:spPr>
          <a:xfrm rot="5400000">
            <a:off x="2168175" y="3057950"/>
            <a:ext cx="1605900" cy="2331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1" name="Google Shape;221;p19"/>
          <p:cNvCxnSpPr>
            <a:stCxn id="178" idx="2"/>
            <a:endCxn id="217" idx="3"/>
          </p:cNvCxnSpPr>
          <p:nvPr/>
        </p:nvCxnSpPr>
        <p:spPr>
          <a:xfrm rot="5400000">
            <a:off x="2455575" y="2770550"/>
            <a:ext cx="1031100" cy="2331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2" name="Google Shape;222;p19"/>
          <p:cNvCxnSpPr>
            <a:stCxn id="178" idx="2"/>
            <a:endCxn id="209" idx="1"/>
          </p:cNvCxnSpPr>
          <p:nvPr/>
        </p:nvCxnSpPr>
        <p:spPr>
          <a:xfrm rot="-5400000" flipH="1">
            <a:off x="2792325" y="2666900"/>
            <a:ext cx="876000" cy="2853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3" name="Google Shape;223;p19"/>
          <p:cNvCxnSpPr>
            <a:stCxn id="178" idx="2"/>
            <a:endCxn id="213" idx="1"/>
          </p:cNvCxnSpPr>
          <p:nvPr/>
        </p:nvCxnSpPr>
        <p:spPr>
          <a:xfrm rot="-5400000" flipH="1">
            <a:off x="2536425" y="2922800"/>
            <a:ext cx="1387800" cy="2853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24" name="Google Shape;224;p19"/>
          <p:cNvGrpSpPr/>
          <p:nvPr/>
        </p:nvGrpSpPr>
        <p:grpSpPr>
          <a:xfrm>
            <a:off x="3371475" y="4072425"/>
            <a:ext cx="2124600" cy="428400"/>
            <a:chOff x="-6575" y="3425828"/>
            <a:chExt cx="2124600" cy="428400"/>
          </a:xfrm>
        </p:grpSpPr>
        <p:sp>
          <p:nvSpPr>
            <p:cNvPr id="225" name="Google Shape;225;p19"/>
            <p:cNvSpPr/>
            <p:nvPr/>
          </p:nvSpPr>
          <p:spPr>
            <a:xfrm>
              <a:off x="-6575" y="3425828"/>
              <a:ext cx="2124600" cy="4284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9"/>
            <p:cNvSpPr txBox="1"/>
            <p:nvPr/>
          </p:nvSpPr>
          <p:spPr>
            <a:xfrm>
              <a:off x="356395" y="3444080"/>
              <a:ext cx="1531800" cy="31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dk1"/>
                  </a:solidFill>
                </a:rPr>
                <a:t>Реєстратор</a:t>
              </a:r>
              <a:endParaRPr/>
            </a:p>
          </p:txBody>
        </p:sp>
        <p:pic>
          <p:nvPicPr>
            <p:cNvPr id="227" name="Google Shape;227;p1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44625" y="3492238"/>
              <a:ext cx="298650" cy="298650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228" name="Google Shape;228;p19"/>
          <p:cNvCxnSpPr>
            <a:stCxn id="225" idx="1"/>
            <a:endCxn id="178" idx="2"/>
          </p:cNvCxnSpPr>
          <p:nvPr/>
        </p:nvCxnSpPr>
        <p:spPr>
          <a:xfrm rot="10800000">
            <a:off x="3087675" y="2371425"/>
            <a:ext cx="283800" cy="1915200"/>
          </a:xfrm>
          <a:prstGeom prst="bent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Google Shape;23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5055" y="-10105"/>
            <a:ext cx="6858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64650" y="4606625"/>
            <a:ext cx="2390775" cy="371475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20"/>
          <p:cNvSpPr txBox="1"/>
          <p:nvPr/>
        </p:nvSpPr>
        <p:spPr>
          <a:xfrm>
            <a:off x="5050" y="214450"/>
            <a:ext cx="9144000" cy="7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800">
                <a:solidFill>
                  <a:srgbClr val="666666"/>
                </a:solidFill>
                <a:latin typeface="Nunito"/>
                <a:ea typeface="Nunito"/>
                <a:cs typeface="Nunito"/>
                <a:sym typeface="Nunito"/>
              </a:rPr>
              <a:t>Рольова модель. Майбутня система*</a:t>
            </a:r>
            <a:endParaRPr sz="2800">
              <a:solidFill>
                <a:srgbClr val="66666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236" name="Google Shape;236;p20"/>
          <p:cNvGraphicFramePr/>
          <p:nvPr/>
        </p:nvGraphicFramePr>
        <p:xfrm>
          <a:off x="885400" y="936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{8CAAE5E9-F025-4D8C-B192-2FC9D07BE144}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3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2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/>
                        <a:t>№</a:t>
                      </a:r>
                      <a:endParaRPr sz="1200" b="1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/>
                        <a:t>Роль</a:t>
                      </a:r>
                      <a:endParaRPr sz="1200" b="1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>
                          <a:solidFill>
                            <a:schemeClr val="dk1"/>
                          </a:solidFill>
                        </a:rPr>
                        <a:t>Опис ролі</a:t>
                      </a:r>
                      <a:endParaRPr sz="120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1</a:t>
                      </a:r>
                      <a:endParaRPr sz="1200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Працівник ДОЗ</a:t>
                      </a:r>
                      <a:endParaRPr sz="1200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Пошук/перегляд даних та формування статистики та звітів: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по всіх медичних закладах охорони здоров’я, які підпорядковані ДОЗ;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по всіх медичних закладах охорони здоров’я, які підпорядковані Медичним центру;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в розрізі відповідного медичного закладу охорони здоров’я.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2</a:t>
                      </a:r>
                      <a:endParaRPr sz="1200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Працівник РДА</a:t>
                      </a:r>
                      <a:endParaRPr sz="1200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Пошук/перегляд даних та формування статистики та звітів: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по всіх Медичних центрах, які підпорядковані РДА;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по всіх медичних закладах охорони здоров’я, які підпорядковані Медичним центрам;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в розрізі відповідного медичного закладу охорони здоров’я.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4</a:t>
                      </a:r>
                      <a:endParaRPr sz="1200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Працівник мед. центра</a:t>
                      </a:r>
                      <a:endParaRPr sz="1200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Пошук/перегляд даних та формування статистики та звітів: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по всіх медичних закладах охорони здоров’я, які підпорядковані Медичним центру;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в розрізі відповідного медичного закладу охорони здоров’я.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7" name="Google Shape;237;p20"/>
          <p:cNvSpPr txBox="1"/>
          <p:nvPr/>
        </p:nvSpPr>
        <p:spPr>
          <a:xfrm>
            <a:off x="760350" y="4671651"/>
            <a:ext cx="4312500" cy="3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* В межах модернізації системи в 2018 році.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Google Shape;24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5055" y="-10105"/>
            <a:ext cx="6858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64650" y="4606625"/>
            <a:ext cx="2390775" cy="371475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21"/>
          <p:cNvSpPr txBox="1"/>
          <p:nvPr/>
        </p:nvSpPr>
        <p:spPr>
          <a:xfrm>
            <a:off x="5050" y="214450"/>
            <a:ext cx="9144000" cy="7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666666"/>
                </a:solidFill>
                <a:latin typeface="Nunito"/>
                <a:ea typeface="Nunito"/>
                <a:cs typeface="Nunito"/>
                <a:sym typeface="Nunito"/>
              </a:rPr>
              <a:t>Рольова модель. Майбутня система*</a:t>
            </a:r>
            <a:endParaRPr sz="2800">
              <a:solidFill>
                <a:srgbClr val="66666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245" name="Google Shape;245;p21"/>
          <p:cNvGraphicFramePr/>
          <p:nvPr/>
        </p:nvGraphicFramePr>
        <p:xfrm>
          <a:off x="885400" y="784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{8CAAE5E9-F025-4D8C-B192-2FC9D07BE144}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3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2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/>
                        <a:t>№</a:t>
                      </a:r>
                      <a:endParaRPr sz="1200" b="1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 b="1"/>
                        <a:t>Роль</a:t>
                      </a:r>
                      <a:endParaRPr sz="1200" b="1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" sz="1200" b="1">
                          <a:solidFill>
                            <a:schemeClr val="dk1"/>
                          </a:solidFill>
                        </a:rPr>
                        <a:t>Опис ролі</a:t>
                      </a:r>
                      <a:endParaRPr sz="1200"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4</a:t>
                      </a:r>
                      <a:endParaRPr sz="1200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Головний лікар</a:t>
                      </a:r>
                      <a:endParaRPr sz="1200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Пошук/перегляд даних та формування статистики та звітів в розрізі відповідного медичного закладу охорони здоров’я;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Редагування даних Картки Медичного документу в розрізі відповідного медичного закладу охорони здоров’я, якщо документ відправлений в архів;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Друк Картки Медичного документу документу та перевід документу в статус архів.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5</a:t>
                      </a:r>
                      <a:endParaRPr sz="1200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/>
                        <a:t>Лікар</a:t>
                      </a:r>
                      <a:endParaRPr sz="1200"/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Пошук/перегляд даних та формування статистики та звітів в розрізі відповідного медичного закладу охорони здоров’я;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Створення/редагування даних Картки Громадянина в розрізі відповідного медичного закладу охорони здоров’я;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Створення/редагування даних Картки Медичного документу в розрізі відповідного медичного закладу охорони здоров’я, якщо документ не відправлений в архів;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друк Картки Медичного документу;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Створення/редагування даних Журналу реєстрації медичних довідок в розрізі відповідного медичного закладу охорони здоров’я;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200">
                          <a:solidFill>
                            <a:schemeClr val="dk1"/>
                          </a:solidFill>
                        </a:rPr>
                        <a:t>- Формування реєстру медичних довідок для передачі в архів.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6" name="Google Shape;246;p21"/>
          <p:cNvSpPr txBox="1"/>
          <p:nvPr/>
        </p:nvSpPr>
        <p:spPr>
          <a:xfrm>
            <a:off x="760350" y="4671651"/>
            <a:ext cx="4312500" cy="3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* В межах модернізації системи в 2018 році.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871</Words>
  <Application>Microsoft Office PowerPoint</Application>
  <PresentationFormat>Экран (16:9)</PresentationFormat>
  <Paragraphs>149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Nunito</vt:lpstr>
      <vt:lpstr>Times New Roman</vt:lpstr>
      <vt:lpstr>Arial</vt:lpstr>
      <vt:lpstr>Simple Light</vt:lpstr>
      <vt:lpstr>Рольова модель ІАС СНДІ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Рольова модель ІАС СНДІ</dc:title>
  <cp:lastModifiedBy>Otto Otra</cp:lastModifiedBy>
  <cp:revision>1</cp:revision>
  <dcterms:modified xsi:type="dcterms:W3CDTF">2018-07-16T12:02:23Z</dcterms:modified>
</cp:coreProperties>
</file>