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8" r:id="rId3"/>
    <p:sldId id="266" r:id="rId4"/>
    <p:sldId id="267" r:id="rId5"/>
    <p:sldId id="256" r:id="rId6"/>
    <p:sldId id="264" r:id="rId7"/>
    <p:sldId id="262" r:id="rId8"/>
    <p:sldId id="263" r:id="rId9"/>
    <p:sldId id="261" r:id="rId10"/>
    <p:sldId id="265" r:id="rId11"/>
    <p:sldId id="269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лєвако Ксенія Петрівна" initials="ПКП" lastIdx="1" clrIdx="0">
    <p:extLst>
      <p:ext uri="{19B8F6BF-5375-455C-9EA6-DF929625EA0E}">
        <p15:presenceInfo xmlns:p15="http://schemas.microsoft.com/office/powerpoint/2012/main" userId="S-1-5-21-2458492790-3520535821-1534783497-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3A6D-4DBB-4F3B-B21A-7D8B389EF39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1D68-ACCD-4329-B9D6-C5269644DE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17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1D68-ACCD-4329-B9D6-C5269644DE7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7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1D68-ACCD-4329-B9D6-C5269644DE7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796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6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56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21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155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2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79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38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33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88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DD6B-989F-4C38-BC66-45012010C2C3}" type="datetimeFigureOut">
              <a:rPr lang="uk-UA" smtClean="0"/>
              <a:t>31.01.2020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3762-4559-4FAE-A47E-ECC94990AC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2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iki.wct.com.ua/display/Childre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.Children@Kyivcity.gov.u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tmd9-UkTSFMq7IWjlG5L0XXppfrAWtze" TargetMode="External"/><Relationship Id="rId2" Type="http://schemas.openxmlformats.org/officeDocument/2006/relationships/hyperlink" Target="https://wiki.wct.com.ua/display/Childre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hildreg-dashboard.kyivcity.local/" TargetMode="External"/><Relationship Id="rId4" Type="http://schemas.openxmlformats.org/officeDocument/2006/relationships/hyperlink" Target="https://wiki.wct.com.ua/pages/viewpage.action?pageId=17336894#expand-VPNStik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naiwanna@uk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g-dashboard-stage.kyivcity.loc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inaiwanna@ukr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768" y="31322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Century Gothic" panose="020B0502020202020204" pitchFamily="34" charset="0"/>
              </a:rPr>
              <a:t>Гайд</a:t>
            </a:r>
            <a:r>
              <a:rPr lang="uk-UA" b="1" dirty="0" smtClean="0">
                <a:latin typeface="Century Gothic" panose="020B0502020202020204" pitchFamily="34" charset="0"/>
              </a:rPr>
              <a:t> для нового користувача Реєстру дітей м. Києва</a:t>
            </a:r>
            <a:endParaRPr lang="uk-UA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83" y="109790"/>
            <a:ext cx="2875071" cy="28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3965" y="357042"/>
            <a:ext cx="11998035" cy="6413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Century Gothic" panose="020B0502020202020204" pitchFamily="34" charset="0"/>
              </a:rPr>
              <a:t>Навчальний </a:t>
            </a:r>
            <a:r>
              <a:rPr lang="uk-UA" b="1" dirty="0">
                <a:latin typeface="Century Gothic" panose="020B0502020202020204" pitchFamily="34" charset="0"/>
              </a:rPr>
              <a:t>процес </a:t>
            </a:r>
            <a:r>
              <a:rPr lang="uk-UA" dirty="0" smtClean="0">
                <a:latin typeface="Century Gothic" panose="020B0502020202020204" pitchFamily="34" charset="0"/>
              </a:rPr>
              <a:t>–сервіс, де відбувається формування та ведення навчального процесу, організація та прийом заяв батьків на вступ дитини до навчального закладу.</a:t>
            </a:r>
          </a:p>
          <a:p>
            <a:pPr marL="0" indent="0">
              <a:buNone/>
            </a:pPr>
            <a:r>
              <a:rPr lang="uk-UA" b="1" dirty="0">
                <a:latin typeface="Century Gothic" panose="020B0502020202020204" pitchFamily="34" charset="0"/>
              </a:rPr>
              <a:t>Облік </a:t>
            </a:r>
            <a:r>
              <a:rPr lang="uk-UA" b="1" dirty="0" smtClean="0">
                <a:latin typeface="Century Gothic" panose="020B0502020202020204" pitchFamily="34" charset="0"/>
              </a:rPr>
              <a:t>учнів</a:t>
            </a:r>
            <a:r>
              <a:rPr lang="uk-UA" dirty="0" smtClean="0">
                <a:latin typeface="Century Gothic" panose="020B0502020202020204" pitchFamily="34" charset="0"/>
              </a:rPr>
              <a:t> – сервіс, де розміщено паспорти закладів освіти Києва, картки учнів, картки співробітників ЗО. </a:t>
            </a:r>
          </a:p>
          <a:p>
            <a:pPr marL="0" indent="0">
              <a:buNone/>
            </a:pPr>
            <a:r>
              <a:rPr lang="uk-UA" b="1" dirty="0">
                <a:latin typeface="Century Gothic" panose="020B0502020202020204" pitchFamily="34" charset="0"/>
              </a:rPr>
              <a:t>Учнівський квиток </a:t>
            </a:r>
            <a:r>
              <a:rPr lang="uk-UA" dirty="0" smtClean="0">
                <a:latin typeface="Century Gothic" panose="020B0502020202020204" pitchFamily="34" charset="0"/>
              </a:rPr>
              <a:t>– сервіс, де відбувається замовлення та формування партій учнівських квитків, також їх анулювання.</a:t>
            </a:r>
          </a:p>
          <a:p>
            <a:pPr marL="0" indent="0">
              <a:buNone/>
            </a:pPr>
            <a:r>
              <a:rPr lang="uk-UA" b="1" dirty="0">
                <a:latin typeface="Century Gothic" panose="020B0502020202020204" pitchFamily="34" charset="0"/>
              </a:rPr>
              <a:t>Облік </a:t>
            </a:r>
            <a:r>
              <a:rPr lang="uk-UA" b="1" dirty="0" smtClean="0">
                <a:latin typeface="Century Gothic" panose="020B0502020202020204" pitchFamily="34" charset="0"/>
              </a:rPr>
              <a:t>вихованців</a:t>
            </a:r>
            <a:r>
              <a:rPr lang="uk-UA" b="1" dirty="0">
                <a:latin typeface="Century Gothic" panose="020B0502020202020204" pitchFamily="34" charset="0"/>
              </a:rPr>
              <a:t> </a:t>
            </a:r>
            <a:r>
              <a:rPr lang="uk-UA" dirty="0">
                <a:latin typeface="Century Gothic" panose="020B0502020202020204" pitchFamily="34" charset="0"/>
              </a:rPr>
              <a:t>– </a:t>
            </a:r>
            <a:r>
              <a:rPr lang="uk-UA" dirty="0" smtClean="0">
                <a:latin typeface="Century Gothic" panose="020B0502020202020204" pitchFamily="34" charset="0"/>
              </a:rPr>
              <a:t>сервіс, </a:t>
            </a:r>
            <a:r>
              <a:rPr lang="uk-UA" dirty="0">
                <a:latin typeface="Century Gothic" panose="020B0502020202020204" pitchFamily="34" charset="0"/>
              </a:rPr>
              <a:t>де </a:t>
            </a:r>
            <a:r>
              <a:rPr lang="uk-UA" dirty="0" smtClean="0">
                <a:latin typeface="Century Gothic" panose="020B0502020202020204" pitchFamily="34" charset="0"/>
              </a:rPr>
              <a:t>розміщено </a:t>
            </a:r>
            <a:r>
              <a:rPr lang="uk-UA" dirty="0">
                <a:latin typeface="Century Gothic" panose="020B0502020202020204" pitchFamily="34" charset="0"/>
              </a:rPr>
              <a:t>паспорти закладів </a:t>
            </a:r>
            <a:r>
              <a:rPr lang="uk-UA" dirty="0" smtClean="0">
                <a:latin typeface="Century Gothic" panose="020B0502020202020204" pitchFamily="34" charset="0"/>
              </a:rPr>
              <a:t>дошкільної освіти</a:t>
            </a:r>
            <a:r>
              <a:rPr lang="uk-UA" dirty="0">
                <a:latin typeface="Century Gothic" panose="020B0502020202020204" pitchFamily="34" charset="0"/>
              </a:rPr>
              <a:t>, </a:t>
            </a:r>
            <a:r>
              <a:rPr lang="uk-UA" dirty="0" smtClean="0">
                <a:latin typeface="Century Gothic" panose="020B0502020202020204" pitchFamily="34" charset="0"/>
              </a:rPr>
              <a:t>картки вихованців, </a:t>
            </a:r>
            <a:r>
              <a:rPr lang="uk-UA" dirty="0">
                <a:latin typeface="Century Gothic" panose="020B0502020202020204" pitchFamily="34" charset="0"/>
              </a:rPr>
              <a:t>картки співробітників </a:t>
            </a:r>
            <a:r>
              <a:rPr lang="uk-UA" dirty="0" smtClean="0">
                <a:latin typeface="Century Gothic" panose="020B0502020202020204" pitchFamily="34" charset="0"/>
              </a:rPr>
              <a:t>ЗДО.</a:t>
            </a:r>
            <a:endParaRPr lang="uk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Century Gothic" panose="020B0502020202020204" pitchFamily="34" charset="0"/>
              </a:rPr>
              <a:t>Звітність</a:t>
            </a:r>
            <a:r>
              <a:rPr lang="uk-UA" dirty="0" smtClean="0">
                <a:latin typeface="Century Gothic" panose="020B0502020202020204" pitchFamily="34" charset="0"/>
              </a:rPr>
              <a:t> – сервіс, де можна переглянути статистичні дані  по навчальним закладам міста.</a:t>
            </a:r>
          </a:p>
          <a:p>
            <a:pPr marL="0" indent="0">
              <a:buNone/>
            </a:pPr>
            <a:r>
              <a:rPr lang="uk-UA" b="1" dirty="0" smtClean="0">
                <a:latin typeface="Century Gothic" panose="020B0502020202020204" pitchFamily="34" charset="0"/>
              </a:rPr>
              <a:t>Адміністрування</a:t>
            </a:r>
            <a:r>
              <a:rPr lang="uk-UA" dirty="0" smtClean="0">
                <a:latin typeface="Century Gothic" panose="020B0502020202020204" pitchFamily="34" charset="0"/>
              </a:rPr>
              <a:t> – сервіс адміністрування Реєстру.</a:t>
            </a: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Користувач буде мати доступ до тих сервісів, які будуть відкриті для нього в рамках  наданої ролі. Доступні сервіси будуть підсвічені синім кольором відповідно.</a:t>
            </a: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endParaRPr lang="uk-UA" dirty="0">
              <a:latin typeface="Century Gothic" panose="020B0502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1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38" y="5490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Century Gothic" panose="020B0502020202020204" pitchFamily="34" charset="0"/>
              </a:rPr>
              <a:t>Відповідно до своєї ролі. Можете розпочинати роботу у сервісі натиснувши на його іконку.</a:t>
            </a:r>
          </a:p>
          <a:p>
            <a:pPr marL="0" indent="0">
              <a:buNone/>
            </a:pPr>
            <a:endParaRPr lang="uk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Century Gothic" panose="020B0502020202020204" pitchFamily="34" charset="0"/>
              </a:rPr>
              <a:t>Детальні інструкції щодо роботи в сервісах знаходяться тут</a:t>
            </a:r>
          </a:p>
          <a:p>
            <a:pPr marL="0" indent="0">
              <a:buNone/>
            </a:pPr>
            <a:r>
              <a:rPr lang="uk-UA" dirty="0" smtClean="0">
                <a:latin typeface="Century Gothic" panose="020B0502020202020204" pitchFamily="34" charset="0"/>
              </a:rPr>
              <a:t> 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1966" y="3603102"/>
            <a:ext cx="7257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2"/>
              </a:rPr>
              <a:t>https://wiki.wct.com.ua/display/Childreg</a:t>
            </a:r>
            <a:endParaRPr lang="uk-UA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450" t="52336" r="26595" b="32439"/>
          <a:stretch/>
        </p:blipFill>
        <p:spPr>
          <a:xfrm>
            <a:off x="2879757" y="1719821"/>
            <a:ext cx="5721790" cy="100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38" y="4901608"/>
            <a:ext cx="529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Технічна</a:t>
            </a:r>
            <a:r>
              <a:rPr lang="ru-RU" b="1" dirty="0"/>
              <a:t> </a:t>
            </a:r>
            <a:r>
              <a:rPr lang="ru-RU" b="1" dirty="0" err="1"/>
              <a:t>підтримка</a:t>
            </a:r>
            <a:r>
              <a:rPr lang="ru-RU" b="1" dirty="0"/>
              <a:t>:</a:t>
            </a:r>
          </a:p>
          <a:p>
            <a:r>
              <a:rPr lang="ru-RU" dirty="0"/>
              <a:t>(044) 366-80-44</a:t>
            </a:r>
          </a:p>
          <a:p>
            <a:r>
              <a:rPr lang="ru-RU" dirty="0" smtClean="0">
                <a:hlinkClick r:id="rId4"/>
              </a:rPr>
              <a:t>support.Children@Kyivcity.gov.ua</a:t>
            </a:r>
            <a:endParaRPr lang="ru-RU" dirty="0" smtClean="0"/>
          </a:p>
          <a:p>
            <a:endParaRPr lang="ru-RU" dirty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275968" y="48708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 </a:t>
            </a:r>
            <a:r>
              <a:rPr lang="ru-RU" b="1" dirty="0" err="1"/>
              <a:t>питанням</a:t>
            </a:r>
            <a:r>
              <a:rPr lang="ru-RU" b="1" dirty="0"/>
              <a:t> з СТІКЗ:</a:t>
            </a:r>
          </a:p>
          <a:p>
            <a:r>
              <a:rPr lang="uk-UA" b="1" dirty="0"/>
              <a:t>           238-80-41</a:t>
            </a:r>
            <a:endParaRPr lang="uk-UA" dirty="0"/>
          </a:p>
          <a:p>
            <a:r>
              <a:rPr lang="uk-UA" b="1" dirty="0"/>
              <a:t>           238-80-48</a:t>
            </a:r>
            <a:endParaRPr lang="uk-UA" dirty="0"/>
          </a:p>
          <a:p>
            <a:r>
              <a:rPr lang="ru-RU" dirty="0"/>
              <a:t>*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замовити</a:t>
            </a:r>
            <a:r>
              <a:rPr lang="ru-RU" dirty="0"/>
              <a:t> </a:t>
            </a:r>
            <a:r>
              <a:rPr lang="ru-RU" dirty="0" err="1"/>
              <a:t>виїзд</a:t>
            </a:r>
            <a:r>
              <a:rPr lang="ru-RU" dirty="0"/>
              <a:t> </a:t>
            </a:r>
            <a:r>
              <a:rPr lang="ru-RU" dirty="0" err="1"/>
              <a:t>фахівця</a:t>
            </a:r>
            <a:r>
              <a:rPr lang="ru-RU" dirty="0"/>
              <a:t> КП «ГІОЦ»</a:t>
            </a:r>
          </a:p>
        </p:txBody>
      </p:sp>
    </p:spTree>
    <p:extLst>
      <p:ext uri="{BB962C8B-B14F-4D97-AF65-F5344CB8AC3E}">
        <p14:creationId xmlns:p14="http://schemas.microsoft.com/office/powerpoint/2010/main" val="180164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22E28-5D6C-424D-85EF-128C33EED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/>
          <a:stretch/>
        </p:blipFill>
        <p:spPr>
          <a:xfrm>
            <a:off x="2142304" y="2180483"/>
            <a:ext cx="7509038" cy="4840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318" y="409824"/>
            <a:ext cx="11347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Century Gothic" panose="020B0502020202020204" pitchFamily="34" charset="0"/>
              </a:rPr>
              <a:t>Реєстр Дітей міста Києва – це програмний модуль Єдиного</a:t>
            </a:r>
          </a:p>
          <a:p>
            <a:pPr algn="ctr"/>
            <a:r>
              <a:rPr lang="uk-UA" dirty="0">
                <a:latin typeface="Century Gothic" panose="020B0502020202020204" pitchFamily="34" charset="0"/>
              </a:rPr>
              <a:t>муніципального Реєстру міста Києва, який відповідає за </a:t>
            </a:r>
            <a:r>
              <a:rPr lang="uk-UA" dirty="0" smtClean="0">
                <a:latin typeface="Century Gothic" panose="020B0502020202020204" pitchFamily="34" charset="0"/>
              </a:rPr>
              <a:t>консолідацію </a:t>
            </a:r>
            <a:r>
              <a:rPr lang="uk-UA" dirty="0" smtClean="0">
                <a:latin typeface="Century Gothic" panose="020B0502020202020204" pitchFamily="34" charset="0"/>
              </a:rPr>
              <a:t>даних </a:t>
            </a:r>
            <a:r>
              <a:rPr lang="uk-UA" dirty="0">
                <a:latin typeface="Century Gothic" panose="020B0502020202020204" pitchFamily="34" charset="0"/>
              </a:rPr>
              <a:t>про галузь «Освіта» на підставі </a:t>
            </a:r>
            <a:r>
              <a:rPr lang="uk-UA" dirty="0" smtClean="0">
                <a:latin typeface="Century Gothic" panose="020B0502020202020204" pitchFamily="34" charset="0"/>
              </a:rPr>
              <a:t>даних, </a:t>
            </a:r>
            <a:r>
              <a:rPr lang="uk-UA" dirty="0">
                <a:latin typeface="Century Gothic" panose="020B0502020202020204" pitchFamily="34" charset="0"/>
              </a:rPr>
              <a:t>які обробляються в </a:t>
            </a:r>
            <a:r>
              <a:rPr lang="uk-UA" dirty="0" smtClean="0">
                <a:latin typeface="Century Gothic" panose="020B0502020202020204" pitchFamily="34" charset="0"/>
              </a:rPr>
              <a:t>мережі закладів </a:t>
            </a:r>
            <a:r>
              <a:rPr lang="uk-UA" dirty="0">
                <a:latin typeface="Century Gothic" panose="020B0502020202020204" pitchFamily="34" charset="0"/>
              </a:rPr>
              <a:t>освіти міста. Наразі функціонує перший модуль Реєстру – </a:t>
            </a:r>
            <a:r>
              <a:rPr lang="uk-UA" dirty="0" smtClean="0">
                <a:latin typeface="Century Gothic" panose="020B0502020202020204" pitchFamily="34" charset="0"/>
              </a:rPr>
              <a:t>Облік учнів </a:t>
            </a:r>
            <a:r>
              <a:rPr lang="uk-UA" dirty="0">
                <a:latin typeface="Century Gothic" panose="020B0502020202020204" pitchFamily="34" charset="0"/>
              </a:rPr>
              <a:t>ЗЗСО для яких необхідно заповнити картки учнів.</a:t>
            </a:r>
          </a:p>
        </p:txBody>
      </p:sp>
    </p:spTree>
    <p:extLst>
      <p:ext uri="{BB962C8B-B14F-4D97-AF65-F5344CB8AC3E}">
        <p14:creationId xmlns:p14="http://schemas.microsoft.com/office/powerpoint/2010/main" val="8666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584" y="1295389"/>
            <a:ext cx="11334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B3E6F"/>
                </a:solidFill>
                <a:latin typeface="Century Gothic" panose="020B0502020202020204" pitchFamily="34" charset="0"/>
              </a:rPr>
              <a:t>Для початку </a:t>
            </a:r>
            <a:r>
              <a:rPr lang="ru-RU" sz="2000" b="1" dirty="0" err="1" smtClean="0">
                <a:solidFill>
                  <a:srgbClr val="1B3E6F"/>
                </a:solidFill>
                <a:latin typeface="Century Gothic" panose="020B0502020202020204" pitchFamily="34" charset="0"/>
              </a:rPr>
              <a:t>роботи</a:t>
            </a:r>
            <a:r>
              <a:rPr lang="ru-RU" sz="2000" b="1" dirty="0" smtClean="0">
                <a:solidFill>
                  <a:srgbClr val="1B3E6F"/>
                </a:solidFill>
                <a:latin typeface="Century Gothic" panose="020B0502020202020204" pitchFamily="34" charset="0"/>
              </a:rPr>
              <a:t> в Р</a:t>
            </a:r>
            <a:r>
              <a:rPr lang="uk-UA" sz="2000" b="1" dirty="0" err="1" smtClean="0">
                <a:solidFill>
                  <a:srgbClr val="1B3E6F"/>
                </a:solidFill>
                <a:latin typeface="Century Gothic" panose="020B0502020202020204" pitchFamily="34" charset="0"/>
              </a:rPr>
              <a:t>еєстрі</a:t>
            </a:r>
            <a:r>
              <a:rPr lang="uk-UA" sz="2000" b="1" dirty="0" smtClean="0">
                <a:solidFill>
                  <a:srgbClr val="1B3E6F"/>
                </a:solidFill>
                <a:latin typeface="Century Gothic" panose="020B0502020202020204" pitchFamily="34" charset="0"/>
              </a:rPr>
              <a:t> Дітей вам необхідно:</a:t>
            </a:r>
          </a:p>
          <a:p>
            <a:endParaRPr lang="uk-UA" sz="1600" b="1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Ознайомитись з інструкцією користувача за посиланням </a:t>
            </a:r>
            <a:r>
              <a:rPr lang="uk-UA" sz="1600" b="1" dirty="0" smtClean="0">
                <a:solidFill>
                  <a:srgbClr val="1B3E6F"/>
                </a:solidFill>
                <a:latin typeface="Century Gothic" panose="020B0502020202020204" pitchFamily="34" charset="0"/>
                <a:hlinkClick r:id="rId2"/>
              </a:rPr>
              <a:t>ТУТ</a:t>
            </a:r>
            <a:endParaRPr lang="uk-UA" sz="1600" b="1" dirty="0" smtClean="0">
              <a:solidFill>
                <a:srgbClr val="1B3E6F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Встановити програму для налаштування  </a:t>
            </a:r>
            <a:r>
              <a:rPr lang="en-US" sz="1600" dirty="0" smtClean="0">
                <a:latin typeface="Century Gothic" panose="020B0502020202020204" pitchFamily="34" charset="0"/>
              </a:rPr>
              <a:t>VPN</a:t>
            </a:r>
            <a:r>
              <a:rPr lang="uk-UA" sz="1600" dirty="0" smtClean="0">
                <a:latin typeface="Century Gothic" panose="020B0502020202020204" pitchFamily="34" charset="0"/>
              </a:rPr>
              <a:t> каналу. Файли для завантаження </a:t>
            </a:r>
            <a:r>
              <a:rPr lang="uk-UA" sz="1600" b="1" dirty="0" smtClean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знаходяться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ТУТ</a:t>
            </a:r>
            <a:endParaRPr lang="uk-UA" sz="1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Century Gothic" panose="020B0502020202020204" pitchFamily="34" charset="0"/>
              </a:rPr>
              <a:t>Завантажити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архів</a:t>
            </a:r>
            <a:r>
              <a:rPr lang="ru-RU" sz="1600" dirty="0" smtClean="0">
                <a:latin typeface="Century Gothic" panose="020B0502020202020204" pitchFamily="34" charset="0"/>
              </a:rPr>
              <a:t> з </a:t>
            </a:r>
            <a:r>
              <a:rPr lang="ru-RU" sz="1600" dirty="0" err="1" smtClean="0">
                <a:latin typeface="Century Gothic" panose="020B0502020202020204" pitchFamily="34" charset="0"/>
              </a:rPr>
              <a:t>сертифікатом</a:t>
            </a:r>
            <a:r>
              <a:rPr lang="ru-RU" sz="1600" dirty="0" smtClean="0">
                <a:latin typeface="Century Gothic" panose="020B0502020202020204" pitchFamily="34" charset="0"/>
              </a:rPr>
              <a:t> доступу для </a:t>
            </a:r>
            <a:r>
              <a:rPr lang="en-US" sz="1600" dirty="0" smtClean="0">
                <a:latin typeface="Century Gothic" panose="020B0502020202020204" pitchFamily="34" charset="0"/>
              </a:rPr>
              <a:t>VPN</a:t>
            </a:r>
            <a:r>
              <a:rPr lang="uk-UA" sz="1600" dirty="0" smtClean="0">
                <a:latin typeface="Century Gothic" panose="020B0502020202020204" pitchFamily="34" charset="0"/>
              </a:rPr>
              <a:t> каналу. Якщо ви не маєте сертифікат то оформіть запит </a:t>
            </a:r>
            <a:r>
              <a:rPr lang="uk-UA" sz="1600" b="1" dirty="0" smtClean="0">
                <a:latin typeface="Century Gothic" panose="020B0502020202020204" pitchFamily="34" charset="0"/>
                <a:hlinkClick r:id="rId4"/>
              </a:rPr>
              <a:t>відповідно до правил. </a:t>
            </a:r>
            <a:endParaRPr lang="uk-UA" sz="1600" b="1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Налаштувати підключення по </a:t>
            </a:r>
            <a:r>
              <a:rPr lang="en-US" sz="1600" dirty="0" smtClean="0">
                <a:latin typeface="Century Gothic" panose="020B0502020202020204" pitchFamily="34" charset="0"/>
              </a:rPr>
              <a:t>VPN</a:t>
            </a:r>
            <a:r>
              <a:rPr lang="uk-UA" sz="1600" dirty="0" smtClean="0">
                <a:latin typeface="Century Gothic" panose="020B0502020202020204" pitchFamily="34" charset="0"/>
              </a:rPr>
              <a:t> каналу та перейти за посиланням</a:t>
            </a:r>
          </a:p>
          <a:p>
            <a:pPr algn="ctr"/>
            <a:r>
              <a:rPr lang="en-US" sz="2800" dirty="0" smtClean="0">
                <a:hlinkClick r:id="rId5"/>
              </a:rPr>
              <a:t>http</a:t>
            </a:r>
            <a:r>
              <a:rPr lang="en-US" sz="2800" dirty="0">
                <a:hlinkClick r:id="rId5"/>
              </a:rPr>
              <a:t>://childreg-dashboard.kyivcity.local</a:t>
            </a:r>
            <a:r>
              <a:rPr lang="en-US" sz="2800" dirty="0" smtClean="0">
                <a:hlinkClick r:id="rId5"/>
              </a:rPr>
              <a:t>/</a:t>
            </a:r>
            <a:endParaRPr lang="uk-UA" sz="2800" dirty="0" smtClean="0"/>
          </a:p>
          <a:p>
            <a:r>
              <a:rPr lang="uk-UA" sz="1600" dirty="0">
                <a:latin typeface="Century Gothic" panose="020B0502020202020204" pitchFamily="34" charset="0"/>
              </a:rPr>
              <a:t/>
            </a:r>
            <a:br>
              <a:rPr lang="uk-UA" sz="1600" dirty="0">
                <a:latin typeface="Century Gothic" panose="020B0502020202020204" pitchFamily="34" charset="0"/>
              </a:rPr>
            </a:br>
            <a:r>
              <a:rPr lang="uk-UA" sz="1600" dirty="0" smtClean="0">
                <a:latin typeface="Century Gothic" panose="020B0502020202020204" pitchFamily="34" charset="0"/>
              </a:rPr>
              <a:t>Для роботи необхідна оновлена версія браузеру.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Слідуючи інструкції пройти процедуру реєстрації, для цього </a:t>
            </a:r>
            <a:r>
              <a:rPr lang="uk-UA" sz="1600" b="1" dirty="0" smtClean="0">
                <a:latin typeface="Century Gothic" panose="020B0502020202020204" pitchFamily="34" charset="0"/>
              </a:rPr>
              <a:t>обов'язково необхідно мати Кваліфікаційний Електронний Підпис КЕП (ЕЦП).</a:t>
            </a:r>
            <a:r>
              <a:rPr lang="uk-UA" sz="1600" dirty="0">
                <a:latin typeface="Century Gothic" panose="020B0502020202020204" pitchFamily="34" charset="0"/>
              </a:rPr>
              <a:t> </a:t>
            </a:r>
            <a:r>
              <a:rPr lang="uk-UA" sz="1600" dirty="0" smtClean="0">
                <a:latin typeface="Century Gothic" panose="020B0502020202020204" pitchFamily="34" charset="0"/>
              </a:rPr>
              <a:t>Реєстрація іншими методами неможлива.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В кінці процедури реєстрації необхідно заповнити Заявку на отримання прав доступу до сторінки свого закладу. 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Протягом дня адміністратор надає вам доступ і ви зможете потрапити на сторінку свого закладу в Реєстрі.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latin typeface="Century Gothic" panose="020B0502020202020204" pitchFamily="34" charset="0"/>
              </a:rPr>
              <a:t>Слідуючи інструкції розпочати роботу з актуалізації даних учнів у додатку.</a:t>
            </a:r>
          </a:p>
        </p:txBody>
      </p:sp>
    </p:spTree>
    <p:extLst>
      <p:ext uri="{BB962C8B-B14F-4D97-AF65-F5344CB8AC3E}">
        <p14:creationId xmlns:p14="http://schemas.microsoft.com/office/powerpoint/2010/main" val="563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421" y="2652817"/>
            <a:ext cx="235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Отримуємо ЕЦП (фізичної або юридична особи)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983936" y="2644597"/>
            <a:ext cx="235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Реєструємось</a:t>
            </a:r>
            <a:r>
              <a:rPr lang="uk-UA" dirty="0"/>
              <a:t> </a:t>
            </a:r>
            <a:r>
              <a:rPr lang="uk-UA" dirty="0" smtClean="0"/>
              <a:t>в Реєстрі з використанням ЕЦП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9705" y="2644597"/>
            <a:ext cx="235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Налаштовуємо </a:t>
            </a:r>
          </a:p>
          <a:p>
            <a:pPr algn="ctr"/>
            <a:r>
              <a:rPr lang="en-US" dirty="0" smtClean="0"/>
              <a:t>VPN </a:t>
            </a:r>
            <a:r>
              <a:rPr lang="uk-UA" dirty="0" smtClean="0"/>
              <a:t>канал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9455923" y="2667589"/>
            <a:ext cx="235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Редагуємо інформацію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478167" y="2644600"/>
            <a:ext cx="235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Отримуємо </a:t>
            </a:r>
          </a:p>
          <a:p>
            <a:pPr algn="ctr"/>
            <a:r>
              <a:rPr lang="uk-UA" dirty="0" smtClean="0"/>
              <a:t>доступ </a:t>
            </a:r>
          </a:p>
          <a:p>
            <a:pPr algn="ctr"/>
            <a:r>
              <a:rPr lang="uk-UA" dirty="0" smtClean="0"/>
              <a:t>до сторінки 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39" y="1758945"/>
            <a:ext cx="880426" cy="866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33" y="1758946"/>
            <a:ext cx="908643" cy="8666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5" y="1798007"/>
            <a:ext cx="869582" cy="8275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2" y="1596040"/>
            <a:ext cx="1033530" cy="10335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48" y="1711245"/>
            <a:ext cx="617227" cy="6172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71" y="1783589"/>
            <a:ext cx="874285" cy="874285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2349375" y="2679848"/>
            <a:ext cx="506994" cy="575827"/>
          </a:xfrm>
          <a:prstGeom prst="rightArrow">
            <a:avLst/>
          </a:prstGeom>
          <a:solidFill>
            <a:srgbClr val="57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>
            <a:off x="4667124" y="2680774"/>
            <a:ext cx="506994" cy="575827"/>
          </a:xfrm>
          <a:prstGeom prst="rightArrow">
            <a:avLst/>
          </a:prstGeom>
          <a:solidFill>
            <a:srgbClr val="57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>
            <a:off x="7325313" y="2681736"/>
            <a:ext cx="506994" cy="575827"/>
          </a:xfrm>
          <a:prstGeom prst="rightArrow">
            <a:avLst/>
          </a:prstGeom>
          <a:solidFill>
            <a:srgbClr val="57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>
            <a:off x="9425717" y="2687044"/>
            <a:ext cx="506994" cy="575827"/>
          </a:xfrm>
          <a:prstGeom prst="rightArrow">
            <a:avLst/>
          </a:prstGeom>
          <a:solidFill>
            <a:srgbClr val="57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597368" y="4226704"/>
            <a:ext cx="1113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Для зручності, збережіть свій сертифікат та ключ КЕП (ЕЦП) в одному місці. Ви можете працювати зі своєю сторінкою в Реєстрі з будь-якого </a:t>
            </a:r>
            <a:r>
              <a:rPr lang="uk-UA" dirty="0" err="1" smtClean="0">
                <a:latin typeface="Century Gothic" panose="020B0502020202020204" pitchFamily="34" charset="0"/>
              </a:rPr>
              <a:t>комп</a:t>
            </a:r>
            <a:r>
              <a:rPr lang="en-US" dirty="0" smtClean="0">
                <a:latin typeface="Century Gothic" panose="020B0502020202020204" pitchFamily="34" charset="0"/>
              </a:rPr>
              <a:t>’</a:t>
            </a:r>
            <a:r>
              <a:rPr lang="uk-UA" dirty="0" err="1" smtClean="0">
                <a:latin typeface="Century Gothic" panose="020B0502020202020204" pitchFamily="34" charset="0"/>
              </a:rPr>
              <a:t>ютера</a:t>
            </a:r>
            <a:r>
              <a:rPr lang="uk-UA" dirty="0" smtClean="0">
                <a:latin typeface="Century Gothic" panose="020B0502020202020204" pitchFamily="34" charset="0"/>
              </a:rPr>
              <a:t> попередньо встановивши програму для налаштування </a:t>
            </a:r>
            <a:r>
              <a:rPr lang="en-US" dirty="0" smtClean="0">
                <a:latin typeface="Century Gothic" panose="020B0502020202020204" pitchFamily="34" charset="0"/>
              </a:rPr>
              <a:t>VPN</a:t>
            </a:r>
            <a:r>
              <a:rPr lang="uk-UA" dirty="0" smtClean="0">
                <a:latin typeface="Century Gothic" panose="020B0502020202020204" pitchFamily="34" charset="0"/>
              </a:rPr>
              <a:t> каналу. </a:t>
            </a:r>
            <a:br>
              <a:rPr lang="uk-UA" dirty="0" smtClean="0">
                <a:latin typeface="Century Gothic" panose="020B0502020202020204" pitchFamily="34" charset="0"/>
              </a:rPr>
            </a:br>
            <a:r>
              <a:rPr lang="uk-UA" dirty="0" smtClean="0">
                <a:latin typeface="Century Gothic" panose="020B0502020202020204" pitchFamily="34" charset="0"/>
              </a:rPr>
              <a:t>Для доступу до сторінки вам потрібен лише ваш електронний цифровий підпис. 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889" y="621357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B3E6F"/>
                </a:solidFill>
                <a:latin typeface="Century Gothic" panose="020B0502020202020204" pitchFamily="34" charset="0"/>
              </a:rPr>
              <a:t>АЛГОРИТМ РОБОТИ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233" y="469104"/>
            <a:ext cx="11504246" cy="746923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2000" dirty="0"/>
              <a:t/>
            </a:r>
            <a:br>
              <a:rPr lang="uk-UA" sz="20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>
                <a:latin typeface="+mn-lt"/>
              </a:rPr>
              <a:t/>
            </a:r>
            <a:br>
              <a:rPr lang="uk-UA" sz="2000" dirty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>
                <a:latin typeface="+mn-lt"/>
              </a:rPr>
              <a:t/>
            </a:r>
            <a:br>
              <a:rPr lang="uk-UA" sz="2000" dirty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>
                <a:latin typeface="+mn-lt"/>
              </a:rPr>
              <a:t/>
            </a:r>
            <a:br>
              <a:rPr lang="uk-UA" sz="2000" dirty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>
                <a:latin typeface="+mn-lt"/>
              </a:rPr>
              <a:t/>
            </a:r>
            <a:br>
              <a:rPr lang="uk-UA" sz="2000" dirty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>
                <a:latin typeface="+mn-lt"/>
              </a:rPr>
              <a:t/>
            </a:r>
            <a:br>
              <a:rPr lang="uk-UA" sz="2000" dirty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b="1" i="1" u="sng" dirty="0"/>
          </a:p>
        </p:txBody>
      </p:sp>
      <p:sp>
        <p:nvSpPr>
          <p:cNvPr id="6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-4745168" y="6295149"/>
            <a:ext cx="233682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20119" y="1135358"/>
            <a:ext cx="101422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uk-UA" sz="2600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uk-UA" sz="2600" dirty="0" smtClean="0">
                <a:latin typeface="Century Gothic" panose="020B0502020202020204" pitchFamily="34" charset="0"/>
              </a:rPr>
              <a:t>Для </a:t>
            </a:r>
            <a:r>
              <a:rPr lang="uk-UA" sz="2600" dirty="0">
                <a:latin typeface="Century Gothic" panose="020B0502020202020204" pitchFamily="34" charset="0"/>
              </a:rPr>
              <a:t>початку роботи в Реєстрі дітей м. Києва необхідно бути призначеною відповідальною особою за Реєстр внутрішніми </a:t>
            </a:r>
            <a:r>
              <a:rPr lang="uk-UA" sz="2600" dirty="0" smtClean="0">
                <a:latin typeface="Century Gothic" panose="020B0502020202020204" pitchFamily="34" charset="0"/>
              </a:rPr>
              <a:t>наказами.</a:t>
            </a:r>
          </a:p>
          <a:p>
            <a:pPr marL="514350" indent="-514350">
              <a:buAutoNum type="arabicPeriod"/>
            </a:pPr>
            <a:endParaRPr lang="uk-UA" sz="2600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uk-UA" sz="2600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uk-UA" sz="2600" dirty="0" smtClean="0">
                <a:latin typeface="Century Gothic" panose="020B0502020202020204" pitchFamily="34" charset="0"/>
              </a:rPr>
              <a:t> </a:t>
            </a:r>
            <a:r>
              <a:rPr lang="uk-UA" sz="2600" dirty="0">
                <a:latin typeface="Century Gothic" panose="020B0502020202020204" pitchFamily="34" charset="0"/>
              </a:rPr>
              <a:t>Управління освіти  направляє лист до КП «ГІОЦ» за формою, що знаходиться в Додатку 1, з проханням надати доступ до </a:t>
            </a:r>
            <a:r>
              <a:rPr lang="uk-UA" sz="2600" dirty="0" smtClean="0">
                <a:latin typeface="Century Gothic" panose="020B0502020202020204" pitchFamily="34" charset="0"/>
              </a:rPr>
              <a:t>Реєстру </a:t>
            </a:r>
            <a:r>
              <a:rPr lang="uk-UA" sz="2600" dirty="0">
                <a:latin typeface="Century Gothic" panose="020B0502020202020204" pitchFamily="34" charset="0"/>
              </a:rPr>
              <a:t>відповідальним </a:t>
            </a:r>
            <a:r>
              <a:rPr lang="uk-UA" sz="2600" dirty="0" smtClean="0">
                <a:latin typeface="Century Gothic" panose="020B0502020202020204" pitchFamily="34" charset="0"/>
              </a:rPr>
              <a:t>особам закладів освіти. Контактні дані адміністраторів Реєстру по районах подані нижче:</a:t>
            </a:r>
            <a:endParaRPr lang="uk-UA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0119" y="389640"/>
            <a:ext cx="4639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B3E6F"/>
                </a:solidFill>
                <a:latin typeface="Century Gothic" panose="020B0502020202020204" pitchFamily="34" charset="0"/>
              </a:rPr>
              <a:t>ІНСТРУКЦІЯ ДЛЯ НОВИХ КОРИСТУВАЧІВ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90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301" y="158776"/>
            <a:ext cx="10515600" cy="352429"/>
          </a:xfrm>
        </p:spPr>
        <p:txBody>
          <a:bodyPr>
            <a:noAutofit/>
          </a:bodyPr>
          <a:lstStyle/>
          <a:p>
            <a:r>
              <a:rPr lang="uk-UA" sz="3000" dirty="0">
                <a:latin typeface="Century Gothic" panose="020B0502020202020204" pitchFamily="34" charset="0"/>
              </a:rPr>
              <a:t>Контактні дані адміністраторів </a:t>
            </a:r>
            <a:r>
              <a:rPr lang="uk-UA" sz="3000" dirty="0" smtClean="0">
                <a:latin typeface="Century Gothic" panose="020B0502020202020204" pitchFamily="34" charset="0"/>
              </a:rPr>
              <a:t>Управлінь </a:t>
            </a:r>
            <a:r>
              <a:rPr lang="uk-UA" sz="3000" dirty="0">
                <a:latin typeface="Century Gothic" panose="020B0502020202020204" pitchFamily="34" charset="0"/>
              </a:rPr>
              <a:t>освіти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14664"/>
              </p:ext>
            </p:extLst>
          </p:nvPr>
        </p:nvGraphicFramePr>
        <p:xfrm>
          <a:off x="83848" y="597443"/>
          <a:ext cx="12024304" cy="6103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5195">
                  <a:extLst>
                    <a:ext uri="{9D8B030D-6E8A-4147-A177-3AD203B41FA5}">
                      <a16:colId xmlns:a16="http://schemas.microsoft.com/office/drawing/2014/main" val="3867184374"/>
                    </a:ext>
                  </a:extLst>
                </a:gridCol>
                <a:gridCol w="3013917">
                  <a:extLst>
                    <a:ext uri="{9D8B030D-6E8A-4147-A177-3AD203B41FA5}">
                      <a16:colId xmlns:a16="http://schemas.microsoft.com/office/drawing/2014/main" val="74147399"/>
                    </a:ext>
                  </a:extLst>
                </a:gridCol>
                <a:gridCol w="2181031">
                  <a:extLst>
                    <a:ext uri="{9D8B030D-6E8A-4147-A177-3AD203B41FA5}">
                      <a16:colId xmlns:a16="http://schemas.microsoft.com/office/drawing/2014/main" val="2441159073"/>
                    </a:ext>
                  </a:extLst>
                </a:gridCol>
                <a:gridCol w="4054161">
                  <a:extLst>
                    <a:ext uri="{9D8B030D-6E8A-4147-A177-3AD203B41FA5}">
                      <a16:colId xmlns:a16="http://schemas.microsoft.com/office/drawing/2014/main" val="1608809046"/>
                    </a:ext>
                  </a:extLst>
                </a:gridCol>
              </a:tblGrid>
              <a:tr h="55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адм</a:t>
                      </a:r>
                      <a:r>
                        <a:rPr lang="en-US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іністратора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Контактний телефон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Пошта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3473844917"/>
                  </a:ext>
                </a:extLst>
              </a:tr>
              <a:tr h="27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Голосіївський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Настюк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Галина Степанівна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257-03-03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losiivskyi.ruo@kmda.gov.ua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2669659083"/>
                  </a:ext>
                </a:extLst>
              </a:tr>
              <a:tr h="55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Дарницький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Скрипник Наталія Миколаївна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562-76-25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darnytskyi.ruo@kmda.gov.ua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3009764343"/>
                  </a:ext>
                </a:extLst>
              </a:tr>
              <a:tr h="27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Деснянський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Барбара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Наталія Едуардівна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546-65-54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esnianskyi.ruo@kmda.gov.ua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323612995"/>
                  </a:ext>
                </a:extLst>
              </a:tr>
              <a:tr h="55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Дніпровський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Польовий Олександр Григорович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044-292-03-98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niprovskyi.ruo@kmda.gov.ua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1148013600"/>
                  </a:ext>
                </a:extLst>
              </a:tr>
              <a:tr h="27225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Оболонський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Грігус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Андрій Миколайович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426-57-26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obolonskyi.ruo@kmda.gov.ua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4243831280"/>
                  </a:ext>
                </a:extLst>
              </a:tr>
              <a:tr h="5697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Гребеник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Ірина Сергіївна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375302"/>
                  </a:ext>
                </a:extLst>
              </a:tr>
              <a:tr h="55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Печерський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Нейман</a:t>
                      </a:r>
                      <a:r>
                        <a:rPr lang="uk-UA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Геннадій Олександрович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253-87-96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рecherskyi.ruo@kmda.gov.ua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4065336025"/>
                  </a:ext>
                </a:extLst>
              </a:tr>
              <a:tr h="27225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Подільський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Шаміна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Олена Георгіївна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463-59-76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podilskyi.ruo@kmda.gov.ua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1580325614"/>
                  </a:ext>
                </a:extLst>
              </a:tr>
              <a:tr h="5571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Білецький Максим Борисович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96330"/>
                  </a:ext>
                </a:extLst>
              </a:tr>
              <a:tr h="55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Святошинський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Прокопюк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Вікторія Олександрівна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274-97-03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sviatoshynskyi.ruo@kmda.gov.ua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3691556489"/>
                  </a:ext>
                </a:extLst>
              </a:tr>
              <a:tr h="272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Солом’янський 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Бугера</a:t>
                      </a:r>
                      <a:r>
                        <a:rPr lang="ru-RU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Галина Олек</a:t>
                      </a: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сіївна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r>
                        <a:rPr lang="ru-RU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solomianskyi.ruo@kmda.gov.ua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2364588882"/>
                  </a:ext>
                </a:extLst>
              </a:tr>
              <a:tr h="27225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uk-UA" sz="16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Попова Тетяна Леонідівна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489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shevchenkivskyi.ruo@kmda.gov.ua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extLst>
                  <a:ext uri="{0D108BD9-81ED-4DB2-BD59-A6C34878D82A}">
                    <a16:rowId xmlns:a16="http://schemas.microsoft.com/office/drawing/2014/main" val="3507806652"/>
                  </a:ext>
                </a:extLst>
              </a:tr>
              <a:tr h="5571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Реслер</a:t>
                      </a:r>
                      <a:r>
                        <a:rPr lang="uk-UA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Андрій Олександрович</a:t>
                      </a:r>
                      <a:endParaRPr lang="uk-UA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9" marR="4158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03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4929" y="1495913"/>
            <a:ext cx="11169858" cy="808265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3</a:t>
            </a:r>
            <a:r>
              <a:rPr lang="uk-UA" sz="2000" dirty="0">
                <a:latin typeface="Century Gothic" panose="020B0502020202020204" pitchFamily="34" charset="0"/>
              </a:rPr>
              <a:t>. На офіційну поштову адресу </a:t>
            </a:r>
            <a:r>
              <a:rPr lang="uk-UA" sz="2000" dirty="0" smtClean="0">
                <a:latin typeface="Century Gothic" panose="020B0502020202020204" pitchFamily="34" charset="0"/>
              </a:rPr>
              <a:t>вашого</a:t>
            </a:r>
            <a:r>
              <a:rPr lang="uk-UA" sz="2000" dirty="0">
                <a:latin typeface="Century Gothic" panose="020B0502020202020204" pitchFamily="34" charset="0"/>
              </a:rPr>
              <a:t> </a:t>
            </a:r>
            <a:r>
              <a:rPr lang="uk-UA" sz="2000" dirty="0" smtClean="0">
                <a:latin typeface="Century Gothic" panose="020B0502020202020204" pitchFamily="34" charset="0"/>
              </a:rPr>
              <a:t>закладу освіти </a:t>
            </a:r>
            <a:r>
              <a:rPr lang="en-US" sz="2000" dirty="0">
                <a:latin typeface="Century Gothic" panose="020B0502020202020204" pitchFamily="34" charset="0"/>
              </a:rPr>
              <a:t>*</a:t>
            </a:r>
            <a:r>
              <a:rPr lang="en-US" sz="2000" dirty="0" err="1">
                <a:latin typeface="Century Gothic" panose="020B0502020202020204" pitchFamily="34" charset="0"/>
              </a:rPr>
              <a:t>kmda</a:t>
            </a:r>
            <a:r>
              <a:rPr lang="uk-UA" sz="2000" dirty="0">
                <a:latin typeface="Century Gothic" panose="020B0502020202020204" pitchFamily="34" charset="0"/>
              </a:rPr>
              <a:t> вам </a:t>
            </a:r>
            <a:r>
              <a:rPr lang="uk-UA" sz="2000" dirty="0" smtClean="0">
                <a:latin typeface="Century Gothic" panose="020B0502020202020204" pitchFamily="34" charset="0"/>
              </a:rPr>
              <a:t>буде</a:t>
            </a:r>
            <a:r>
              <a:rPr lang="uk-UA" sz="2000" dirty="0">
                <a:latin typeface="Century Gothic" panose="020B0502020202020204" pitchFamily="34" charset="0"/>
              </a:rPr>
              <a:t> </a:t>
            </a:r>
            <a:r>
              <a:rPr lang="uk-UA" sz="2000" dirty="0" smtClean="0">
                <a:latin typeface="Century Gothic" panose="020B0502020202020204" pitchFamily="34" charset="0"/>
              </a:rPr>
              <a:t>надіслано </a:t>
            </a:r>
            <a:r>
              <a:rPr lang="uk-UA" sz="2000" dirty="0">
                <a:latin typeface="Century Gothic" panose="020B0502020202020204" pitchFamily="34" charset="0"/>
              </a:rPr>
              <a:t>лист з сертифікатом </a:t>
            </a:r>
            <a:r>
              <a:rPr lang="uk-UA" sz="2000" dirty="0" smtClean="0">
                <a:latin typeface="Century Gothic" panose="020B0502020202020204" pitchFamily="34" charset="0"/>
              </a:rPr>
              <a:t>доступу до Реєстру, </a:t>
            </a:r>
            <a:r>
              <a:rPr lang="uk-UA" sz="2000" dirty="0">
                <a:latin typeface="Century Gothic" panose="020B0502020202020204" pitchFamily="34" charset="0"/>
              </a:rPr>
              <a:t>а також, інструкції по </a:t>
            </a:r>
            <a:r>
              <a:rPr lang="uk-UA" sz="2000" dirty="0" smtClean="0">
                <a:latin typeface="Century Gothic" panose="020B0502020202020204" pitchFamily="34" charset="0"/>
              </a:rPr>
              <a:t>налаштуванню </a:t>
            </a:r>
            <a:r>
              <a:rPr lang="uk-UA" sz="2000" dirty="0" err="1">
                <a:latin typeface="Century Gothic" panose="020B0502020202020204" pitchFamily="34" charset="0"/>
              </a:rPr>
              <a:t>комп</a:t>
            </a:r>
            <a:r>
              <a:rPr lang="en-US" sz="2000" dirty="0">
                <a:latin typeface="Century Gothic" panose="020B0502020202020204" pitchFamily="34" charset="0"/>
              </a:rPr>
              <a:t>’</a:t>
            </a:r>
            <a:r>
              <a:rPr lang="uk-UA" sz="2000" dirty="0" err="1" smtClean="0">
                <a:latin typeface="Century Gothic" panose="020B0502020202020204" pitchFamily="34" charset="0"/>
              </a:rPr>
              <a:t>ютера</a:t>
            </a:r>
            <a:r>
              <a:rPr lang="uk-UA" sz="2000" dirty="0" smtClean="0">
                <a:latin typeface="Century Gothic" panose="020B0502020202020204" pitchFamily="34" charset="0"/>
              </a:rPr>
              <a:t> для подальшої роботи. У разі виникнення проблем з поштою КМДА звертайтесь до </a:t>
            </a:r>
            <a:r>
              <a:rPr lang="en-US" sz="2000" dirty="0">
                <a:latin typeface="Century Gothic" panose="020B0502020202020204" pitchFamily="34" charset="0"/>
              </a:rPr>
              <a:t>olomutska@gmail.com</a:t>
            </a:r>
            <a:r>
              <a:rPr lang="uk-UA" sz="2900" dirty="0" smtClean="0">
                <a:latin typeface="Century Gothic" panose="020B0502020202020204" pitchFamily="34" charset="0"/>
              </a:rPr>
              <a:t/>
            </a:r>
            <a:br>
              <a:rPr lang="uk-UA" sz="2900" dirty="0" smtClean="0">
                <a:latin typeface="Century Gothic" panose="020B0502020202020204" pitchFamily="34" charset="0"/>
              </a:rPr>
            </a:br>
            <a:r>
              <a:rPr lang="en-US" sz="2900" dirty="0">
                <a:latin typeface="Century Gothic" panose="020B0502020202020204" pitchFamily="34" charset="0"/>
              </a:rPr>
              <a:t/>
            </a:r>
            <a:br>
              <a:rPr lang="en-US" sz="2900" dirty="0">
                <a:latin typeface="Century Gothic" panose="020B0502020202020204" pitchFamily="34" charset="0"/>
              </a:rPr>
            </a:br>
            <a:r>
              <a:rPr lang="uk-UA" sz="2400" b="1" dirty="0" smtClean="0">
                <a:latin typeface="Century Gothic" panose="020B0502020202020204" pitchFamily="34" charset="0"/>
              </a:rPr>
              <a:t/>
            </a:r>
            <a:br>
              <a:rPr lang="uk-UA" sz="2400" b="1" dirty="0" smtClean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4800" dirty="0"/>
              <a:t/>
            </a:r>
            <a:br>
              <a:rPr lang="en-US" sz="4800" dirty="0"/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050" name="Picture 2" descr="https://lh6.googleusercontent.com/vrU951Mhpj7z1PL0y9iQYlDBNWn9-Yl07fuXxeLk8voGEBLvBKx0OvHEIMoYwp4TYDuDWAMSngQpRI6zw6PG9l9k_djXZBL8ncfKVofN2TMYog8OX_IXKNj6uZZfGETxkz4QvG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13" y="1495913"/>
            <a:ext cx="5638448" cy="41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44929" y="2021510"/>
            <a:ext cx="58662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4. </a:t>
            </a:r>
            <a:r>
              <a:rPr lang="uk-UA" sz="2000" dirty="0">
                <a:latin typeface="Century Gothic" panose="020B0502020202020204" pitchFamily="34" charset="0"/>
              </a:rPr>
              <a:t>Переходите за посиланням: </a:t>
            </a:r>
            <a:br>
              <a:rPr lang="uk-UA" sz="2000" dirty="0"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  <a:hlinkClick r:id="rId3"/>
              </a:rPr>
              <a:t> http://</a:t>
            </a:r>
            <a:r>
              <a:rPr lang="en-US" sz="2000" b="1" dirty="0" smtClean="0">
                <a:latin typeface="Century Gothic" panose="020B0502020202020204" pitchFamily="34" charset="0"/>
                <a:hlinkClick r:id="rId3"/>
              </a:rPr>
              <a:t>childreg-dashboard.kyivcity.local</a:t>
            </a:r>
            <a:r>
              <a:rPr lang="en-US" sz="2000" b="1" dirty="0">
                <a:latin typeface="Century Gothic" panose="020B0502020202020204" pitchFamily="34" charset="0"/>
                <a:hlinkClick r:id="rId3"/>
              </a:rPr>
              <a:t>/</a:t>
            </a:r>
            <a:r>
              <a:rPr lang="uk-UA" sz="2000" b="1" dirty="0">
                <a:latin typeface="Century Gothic" panose="020B0502020202020204" pitchFamily="34" charset="0"/>
              </a:rPr>
              <a:t>  </a:t>
            </a:r>
            <a:br>
              <a:rPr lang="uk-UA" sz="2000" b="1" dirty="0">
                <a:latin typeface="Century Gothic" panose="020B0502020202020204" pitchFamily="34" charset="0"/>
              </a:rPr>
            </a:br>
            <a:r>
              <a:rPr lang="uk-UA" sz="2000" dirty="0">
                <a:latin typeface="Century Gothic" panose="020B0502020202020204" pitchFamily="34" charset="0"/>
              </a:rPr>
              <a:t>та потрапляєте на  сторінку </a:t>
            </a:r>
            <a:br>
              <a:rPr lang="uk-UA" sz="2000" dirty="0">
                <a:latin typeface="Century Gothic" panose="020B0502020202020204" pitchFamily="34" charset="0"/>
              </a:rPr>
            </a:br>
            <a:r>
              <a:rPr lang="uk-UA" sz="2000" dirty="0">
                <a:latin typeface="Century Gothic" panose="020B0502020202020204" pitchFamily="34" charset="0"/>
              </a:rPr>
              <a:t>Реєстру дітей м. Києва</a:t>
            </a:r>
            <a:r>
              <a:rPr lang="uk-UA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uk-UA" sz="2000" dirty="0" smtClean="0">
              <a:latin typeface="Century Gothic" panose="020B0502020202020204" pitchFamily="34" charset="0"/>
            </a:endParaRPr>
          </a:p>
          <a:p>
            <a:r>
              <a:rPr lang="uk-UA" sz="2000" dirty="0">
                <a:latin typeface="Century Gothic" panose="020B0502020202020204" pitchFamily="34" charset="0"/>
              </a:rPr>
              <a:t>5. Натискаєте </a:t>
            </a:r>
            <a:r>
              <a:rPr lang="uk-UA" sz="2000" b="1" dirty="0" smtClean="0">
                <a:latin typeface="Century Gothic" panose="020B0502020202020204" pitchFamily="34" charset="0"/>
              </a:rPr>
              <a:t>Зареєструватись</a:t>
            </a:r>
            <a:r>
              <a:rPr lang="uk-UA" sz="2000" dirty="0" smtClean="0">
                <a:latin typeface="Century Gothic" panose="020B0502020202020204" pitchFamily="34" charset="0"/>
              </a:rPr>
              <a:t>, після чого </a:t>
            </a:r>
            <a:r>
              <a:rPr lang="uk-UA" sz="2000" dirty="0">
                <a:latin typeface="Century Gothic" panose="020B0502020202020204" pitchFamily="34" charset="0"/>
              </a:rPr>
              <a:t>проходите </a:t>
            </a:r>
            <a:r>
              <a:rPr lang="uk-UA" sz="2000" dirty="0" smtClean="0">
                <a:latin typeface="Century Gothic" panose="020B0502020202020204" pitchFamily="34" charset="0"/>
              </a:rPr>
              <a:t>процедуру </a:t>
            </a:r>
            <a:r>
              <a:rPr lang="uk-UA" sz="2000" dirty="0">
                <a:latin typeface="Century Gothic" panose="020B0502020202020204" pitchFamily="34" charset="0"/>
              </a:rPr>
              <a:t>реєстрації через ЕЦП  (</a:t>
            </a:r>
            <a:r>
              <a:rPr lang="uk-UA" sz="2000" dirty="0" smtClean="0">
                <a:latin typeface="Century Gothic" panose="020B0502020202020204" pitchFamily="34" charset="0"/>
              </a:rPr>
              <a:t>докладна інструкція </a:t>
            </a:r>
            <a:r>
              <a:rPr lang="uk-UA" sz="2000" dirty="0">
                <a:latin typeface="Century Gothic" panose="020B0502020202020204" pitchFamily="34" charset="0"/>
              </a:rPr>
              <a:t>реєстрації через ЕЦП </a:t>
            </a:r>
            <a:r>
              <a:rPr lang="uk-UA" sz="2000" dirty="0" smtClean="0">
                <a:latin typeface="Century Gothic" panose="020B0502020202020204" pitchFamily="34" charset="0"/>
              </a:rPr>
              <a:t>знаходиться в розділі </a:t>
            </a:r>
            <a:r>
              <a:rPr lang="uk-UA" sz="2000" b="1" dirty="0" smtClean="0">
                <a:latin typeface="Century Gothic" panose="020B0502020202020204" pitchFamily="34" charset="0"/>
              </a:rPr>
              <a:t>База знань</a:t>
            </a:r>
            <a:r>
              <a:rPr lang="uk-UA" sz="2000" dirty="0" smtClean="0">
                <a:latin typeface="Century Gothic" panose="020B0502020202020204" pitchFamily="34" charset="0"/>
              </a:rPr>
              <a:t>).</a:t>
            </a:r>
            <a:endParaRPr lang="uk-UA" sz="2000" dirty="0">
              <a:latin typeface="Century Gothic" panose="020B0502020202020204" pitchFamily="34" charset="0"/>
            </a:endParaRPr>
          </a:p>
          <a:p>
            <a:r>
              <a:rPr lang="uk-UA" b="1" dirty="0">
                <a:latin typeface="Century Gothic" panose="020B0502020202020204" pitchFamily="34" charset="0"/>
              </a:rPr>
              <a:t/>
            </a:r>
            <a:br>
              <a:rPr lang="uk-UA" b="1" dirty="0">
                <a:latin typeface="Century Gothic" panose="020B0502020202020204" pitchFamily="34" charset="0"/>
              </a:rPr>
            </a:br>
            <a:r>
              <a:rPr lang="uk-UA" dirty="0">
                <a:latin typeface="Century Gothic" panose="020B0502020202020204" pitchFamily="34" charset="0"/>
              </a:rPr>
              <a:t/>
            </a:r>
            <a:br>
              <a:rPr lang="uk-UA" dirty="0">
                <a:latin typeface="Century Gothic" panose="020B0502020202020204" pitchFamily="34" charset="0"/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9397" y="1641021"/>
            <a:ext cx="841973" cy="470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8245" y="539893"/>
            <a:ext cx="5264291" cy="2905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Century Gothic" panose="020B0502020202020204" pitchFamily="34" charset="0"/>
              </a:rPr>
              <a:t>6</a:t>
            </a:r>
            <a:r>
              <a:rPr lang="uk-UA" dirty="0">
                <a:latin typeface="Century Gothic" panose="020B0502020202020204" pitchFamily="34" charset="0"/>
              </a:rPr>
              <a:t>. Вносите дані в  анкету на </a:t>
            </a:r>
            <a:r>
              <a:rPr lang="uk-UA" dirty="0" smtClean="0">
                <a:latin typeface="Century Gothic" panose="020B0502020202020204" pitchFamily="34" charset="0"/>
              </a:rPr>
              <a:t>отримання </a:t>
            </a:r>
            <a:r>
              <a:rPr lang="uk-UA" dirty="0">
                <a:latin typeface="Century Gothic" panose="020B0502020202020204" pitchFamily="34" charset="0"/>
              </a:rPr>
              <a:t>прав </a:t>
            </a:r>
            <a:r>
              <a:rPr lang="uk-UA" dirty="0" smtClean="0">
                <a:latin typeface="Century Gothic" panose="020B0502020202020204" pitchFamily="34" charset="0"/>
              </a:rPr>
              <a:t>доступу до </a:t>
            </a:r>
            <a:r>
              <a:rPr lang="uk-UA" dirty="0">
                <a:latin typeface="Century Gothic" panose="020B0502020202020204" pitchFamily="34" charset="0"/>
              </a:rPr>
              <a:t>сторінки свого </a:t>
            </a:r>
            <a:r>
              <a:rPr lang="uk-UA" dirty="0" smtClean="0">
                <a:latin typeface="Century Gothic" panose="020B0502020202020204" pitchFamily="34" charset="0"/>
              </a:rPr>
              <a:t>навчального </a:t>
            </a:r>
            <a:r>
              <a:rPr lang="uk-UA" dirty="0">
                <a:latin typeface="Century Gothic" panose="020B0502020202020204" pitchFamily="34" charset="0"/>
              </a:rPr>
              <a:t>закладу, заповнивши всі </a:t>
            </a:r>
            <a:r>
              <a:rPr lang="uk-UA" dirty="0" smtClean="0">
                <a:latin typeface="Century Gothic" panose="020B0502020202020204" pitchFamily="34" charset="0"/>
              </a:rPr>
              <a:t>поля.</a:t>
            </a:r>
            <a:endParaRPr lang="uk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Century Gothic" panose="020B0502020202020204" pitchFamily="34" charset="0"/>
              </a:rPr>
              <a:t>7</a:t>
            </a:r>
            <a:r>
              <a:rPr lang="uk-UA" dirty="0">
                <a:latin typeface="Century Gothic" panose="020B0502020202020204" pitchFamily="34" charset="0"/>
              </a:rPr>
              <a:t>. Протягом дня адміністратор має </a:t>
            </a:r>
            <a:r>
              <a:rPr lang="uk-UA" dirty="0" smtClean="0">
                <a:latin typeface="Century Gothic" panose="020B0502020202020204" pitchFamily="34" charset="0"/>
              </a:rPr>
              <a:t>вас </a:t>
            </a:r>
            <a:r>
              <a:rPr lang="uk-UA" dirty="0">
                <a:latin typeface="Century Gothic" panose="020B0502020202020204" pitchFamily="34" charset="0"/>
              </a:rPr>
              <a:t>активувати в Реєстрі. </a:t>
            </a:r>
            <a:r>
              <a:rPr lang="uk-UA" sz="2200" dirty="0"/>
              <a:t/>
            </a:r>
            <a:br>
              <a:rPr lang="uk-UA" sz="2200" dirty="0"/>
            </a:br>
            <a:endParaRPr lang="uk-UA" sz="2200" dirty="0"/>
          </a:p>
          <a:p>
            <a:pPr marL="0" indent="0">
              <a:buNone/>
            </a:pPr>
            <a:endParaRPr lang="uk-UA" sz="55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uk-UA" dirty="0"/>
          </a:p>
        </p:txBody>
      </p:sp>
      <p:sp>
        <p:nvSpPr>
          <p:cNvPr id="5" name="Rectangle 1">
            <a:hlinkClick r:id="rId3"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8245" y="4502229"/>
            <a:ext cx="11719739" cy="26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600" dirty="0" smtClean="0">
                <a:latin typeface="Century Gothic" panose="020B0502020202020204" pitchFamily="34" charset="0"/>
              </a:rPr>
              <a:t>Вдруге </a:t>
            </a:r>
            <a:r>
              <a:rPr lang="uk-UA" sz="2600" dirty="0">
                <a:latin typeface="Century Gothic" panose="020B0502020202020204" pitchFamily="34" charset="0"/>
              </a:rPr>
              <a:t>заходити в систему потрібно через поле </a:t>
            </a:r>
            <a:r>
              <a:rPr lang="uk-UA" sz="2600" b="1" dirty="0">
                <a:latin typeface="Century Gothic" panose="020B0502020202020204" pitchFamily="34" charset="0"/>
              </a:rPr>
              <a:t>Увійти</a:t>
            </a:r>
            <a:r>
              <a:rPr lang="uk-UA" sz="2600" dirty="0">
                <a:latin typeface="Century Gothic" panose="020B0502020202020204" pitchFamily="34" charset="0"/>
              </a:rPr>
              <a:t>, </a:t>
            </a:r>
            <a:r>
              <a:rPr lang="ru-RU" sz="2600" dirty="0" smtClean="0">
                <a:latin typeface="Century Gothic" panose="020B0502020202020204" pitchFamily="34" charset="0"/>
              </a:rPr>
              <a:t>так само </a:t>
            </a:r>
            <a:r>
              <a:rPr lang="uk-UA" sz="2600" dirty="0">
                <a:latin typeface="Century Gothic" panose="020B0502020202020204" pitchFamily="34" charset="0"/>
              </a:rPr>
              <a:t>за допомогою </a:t>
            </a:r>
            <a:r>
              <a:rPr lang="uk-UA" sz="2600" dirty="0" smtClean="0">
                <a:latin typeface="Century Gothic" panose="020B0502020202020204" pitchFamily="34" charset="0"/>
              </a:rPr>
              <a:t>ЕЦП.</a:t>
            </a:r>
            <a:r>
              <a:rPr lang="uk-UA" sz="2600" dirty="0">
                <a:latin typeface="Century Gothic" panose="020B0502020202020204" pitchFamily="34" charset="0"/>
              </a:rPr>
              <a:t> </a:t>
            </a:r>
            <a:r>
              <a:rPr lang="uk-UA" sz="2600" dirty="0" smtClean="0">
                <a:latin typeface="Century Gothic" panose="020B0502020202020204" pitchFamily="34" charset="0"/>
              </a:rPr>
              <a:t>Для зручності </a:t>
            </a:r>
            <a:r>
              <a:rPr lang="uk-UA" sz="2600" dirty="0">
                <a:latin typeface="Century Gothic" panose="020B0502020202020204" pitchFamily="34" charset="0"/>
              </a:rPr>
              <a:t>збережіть свій сертифікат та ключ </a:t>
            </a:r>
            <a:r>
              <a:rPr lang="uk-UA" sz="2600" b="1" dirty="0">
                <a:latin typeface="Century Gothic" panose="020B0502020202020204" pitchFamily="34" charset="0"/>
              </a:rPr>
              <a:t>ЕЦП</a:t>
            </a:r>
            <a:r>
              <a:rPr lang="uk-UA" sz="2600" dirty="0">
                <a:latin typeface="Century Gothic" panose="020B0502020202020204" pitchFamily="34" charset="0"/>
              </a:rPr>
              <a:t> в одному місці. Ви можете працювати в Реєстрі зі своєю сторінкою з будь-якого </a:t>
            </a:r>
            <a:r>
              <a:rPr lang="uk-UA" sz="2600" dirty="0" err="1">
                <a:latin typeface="Century Gothic" panose="020B0502020202020204" pitchFamily="34" charset="0"/>
              </a:rPr>
              <a:t>комп</a:t>
            </a:r>
            <a:r>
              <a:rPr lang="en-US" sz="2600" dirty="0">
                <a:latin typeface="Century Gothic" panose="020B0502020202020204" pitchFamily="34" charset="0"/>
              </a:rPr>
              <a:t>’</a:t>
            </a:r>
            <a:r>
              <a:rPr lang="uk-UA" sz="2600" dirty="0" err="1">
                <a:latin typeface="Century Gothic" panose="020B0502020202020204" pitchFamily="34" charset="0"/>
              </a:rPr>
              <a:t>ютера</a:t>
            </a:r>
            <a:r>
              <a:rPr lang="uk-UA" sz="2600" dirty="0">
                <a:latin typeface="Century Gothic" panose="020B0502020202020204" pitchFamily="34" charset="0"/>
              </a:rPr>
              <a:t>, попередньо встановивши </a:t>
            </a:r>
            <a:r>
              <a:rPr lang="uk-UA" sz="2600" dirty="0" smtClean="0">
                <a:latin typeface="Century Gothic" panose="020B0502020202020204" pitchFamily="34" charset="0"/>
              </a:rPr>
              <a:t>на ньому програму </a:t>
            </a:r>
            <a:r>
              <a:rPr lang="uk-UA" sz="2600" dirty="0">
                <a:latin typeface="Century Gothic" panose="020B0502020202020204" pitchFamily="34" charset="0"/>
              </a:rPr>
              <a:t>для налаштування </a:t>
            </a:r>
            <a:r>
              <a:rPr lang="en-US" sz="2600" dirty="0">
                <a:latin typeface="Century Gothic" panose="020B0502020202020204" pitchFamily="34" charset="0"/>
              </a:rPr>
              <a:t>VPN</a:t>
            </a:r>
            <a:r>
              <a:rPr lang="uk-UA" sz="2600" dirty="0">
                <a:latin typeface="Century Gothic" panose="020B0502020202020204" pitchFamily="34" charset="0"/>
              </a:rPr>
              <a:t> каналу. </a:t>
            </a:r>
            <a:br>
              <a:rPr lang="uk-UA" sz="2600" dirty="0">
                <a:latin typeface="Century Gothic" panose="020B0502020202020204" pitchFamily="34" charset="0"/>
              </a:rPr>
            </a:br>
            <a:r>
              <a:rPr lang="uk-UA" sz="2600" dirty="0">
                <a:latin typeface="Century Gothic" panose="020B0502020202020204" pitchFamily="34" charset="0"/>
              </a:rPr>
              <a:t/>
            </a:r>
            <a:br>
              <a:rPr lang="uk-UA" sz="2600" dirty="0">
                <a:latin typeface="Century Gothic" panose="020B0502020202020204" pitchFamily="34" charset="0"/>
              </a:rPr>
            </a:br>
            <a:endParaRPr lang="uk-UA" sz="26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737" y="255313"/>
            <a:ext cx="6207120" cy="402277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60757"/>
            <a:ext cx="10378832" cy="408598"/>
          </a:xfrm>
        </p:spPr>
        <p:txBody>
          <a:bodyPr>
            <a:noAutofit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1115" y="109349"/>
            <a:ext cx="11184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Century Gothic" panose="020B0502020202020204" pitchFamily="34" charset="0"/>
              </a:rPr>
              <a:t>Після реєстрації на сторінці можна побачити сервіси  Реєстру дітей: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uk-UA" sz="2600" b="1" dirty="0" smtClean="0">
                <a:latin typeface="Century Gothic" panose="020B0502020202020204" pitchFamily="34" charset="0"/>
              </a:rPr>
              <a:t>Навчальний процес </a:t>
            </a:r>
            <a:r>
              <a:rPr lang="uk-UA" sz="2600" dirty="0" smtClean="0">
                <a:latin typeface="Century Gothic" panose="020B0502020202020204" pitchFamily="34" charset="0"/>
              </a:rPr>
              <a:t>-  ,       </a:t>
            </a:r>
            <a:r>
              <a:rPr lang="uk-UA" sz="2600" b="1" dirty="0" smtClean="0">
                <a:latin typeface="Century Gothic" panose="020B0502020202020204" pitchFamily="34" charset="0"/>
              </a:rPr>
              <a:t>Облік учнів </a:t>
            </a:r>
            <a:r>
              <a:rPr lang="uk-UA" sz="2600" dirty="0" smtClean="0">
                <a:latin typeface="Century Gothic" panose="020B0502020202020204" pitchFamily="34" charset="0"/>
              </a:rPr>
              <a:t>- ,     </a:t>
            </a:r>
            <a:r>
              <a:rPr lang="uk-UA" sz="2600" b="1" dirty="0" smtClean="0">
                <a:latin typeface="Century Gothic" panose="020B0502020202020204" pitchFamily="34" charset="0"/>
              </a:rPr>
              <a:t>Учнівський квиток </a:t>
            </a:r>
            <a:r>
              <a:rPr lang="uk-UA" sz="2600" dirty="0" smtClean="0">
                <a:latin typeface="Century Gothic" panose="020B0502020202020204" pitchFamily="34" charset="0"/>
              </a:rPr>
              <a:t>- ,  </a:t>
            </a:r>
            <a:r>
              <a:rPr lang="uk-UA" sz="2600" b="1" dirty="0" smtClean="0">
                <a:latin typeface="Century Gothic" panose="020B0502020202020204" pitchFamily="34" charset="0"/>
              </a:rPr>
              <a:t>Облік вихованців </a:t>
            </a:r>
            <a:r>
              <a:rPr lang="uk-UA" sz="2600" dirty="0" smtClean="0">
                <a:latin typeface="Century Gothic" panose="020B0502020202020204" pitchFamily="34" charset="0"/>
              </a:rPr>
              <a:t>- , </a:t>
            </a:r>
            <a:r>
              <a:rPr lang="uk-UA" sz="2600" b="1" dirty="0" smtClean="0">
                <a:latin typeface="Century Gothic" panose="020B0502020202020204" pitchFamily="34" charset="0"/>
              </a:rPr>
              <a:t>Звітування</a:t>
            </a:r>
            <a:r>
              <a:rPr lang="uk-UA" sz="2600" dirty="0" smtClean="0">
                <a:latin typeface="Century Gothic" panose="020B0502020202020204" pitchFamily="34" charset="0"/>
              </a:rPr>
              <a:t>  -  ,   </a:t>
            </a:r>
            <a:r>
              <a:rPr lang="uk-UA" sz="2600" b="1" dirty="0" smtClean="0">
                <a:latin typeface="Century Gothic" panose="020B0502020202020204" pitchFamily="34" charset="0"/>
              </a:rPr>
              <a:t>Адміністрування</a:t>
            </a:r>
            <a:r>
              <a:rPr lang="uk-UA" sz="2600" dirty="0" smtClean="0">
                <a:latin typeface="Century Gothic" panose="020B0502020202020204" pitchFamily="34" charset="0"/>
              </a:rPr>
              <a:t> - .</a:t>
            </a:r>
            <a:endParaRPr lang="uk-UA" sz="26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6" y="1501599"/>
            <a:ext cx="11781831" cy="48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673</Words>
  <Application>Microsoft Office PowerPoint</Application>
  <PresentationFormat>Широкий екран</PresentationFormat>
  <Paragraphs>129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Тема Office</vt:lpstr>
      <vt:lpstr>Гайд для нового користувача Реєстру дітей м. Києва</vt:lpstr>
      <vt:lpstr>Презентація PowerPoint</vt:lpstr>
      <vt:lpstr>Презентація PowerPoint</vt:lpstr>
      <vt:lpstr>Презентація PowerPoint</vt:lpstr>
      <vt:lpstr>                     </vt:lpstr>
      <vt:lpstr>Контактні дані адміністраторів Управлінь освіти </vt:lpstr>
      <vt:lpstr>3. На офіційну поштову адресу вашого закладу освіти *kmda вам буде надіслано лист з сертифікатом доступу до Реєстру, а також, інструкції по налаштуванню комп’ютера для подальшої роботи. У разі виникнення проблем з поштою КМДА звертайтесь до olomutska@gmail.com     </vt:lpstr>
      <vt:lpstr>Вдруге заходити в систему потрібно через поле Увійти, так само за допомогою ЕЦП. Для зручності збережіть свій сертифікат та ключ ЕЦП в одному місці. Ви можете працювати в Реєстрі зі своєю сторінкою з будь-якого комп’ютера, попередньо встановивши на ньому програму для налаштування VPN каналу.   </vt:lpstr>
      <vt:lpstr>      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початку роботи в Реєстрі дітей м. Києва, ви маєте бути визначеною відповідальною особою свого навчального закладу. Після чого, як заклад освіти визначився з відповідальними особами,  він має лист овідальною особою за роботу в реєстрі. на Управління освіти свого району, з  проханням включити певних працівників закладу у список відповідальних осіб. Управління освіти в свою черги збирає дані про користувачів</dc:title>
  <dc:creator>Плєвако Ксенія Петрівна</dc:creator>
  <cp:lastModifiedBy>Плєвако Ксенія Петрівна</cp:lastModifiedBy>
  <cp:revision>71</cp:revision>
  <dcterms:created xsi:type="dcterms:W3CDTF">2019-11-18T12:47:50Z</dcterms:created>
  <dcterms:modified xsi:type="dcterms:W3CDTF">2020-01-31T12:44:21Z</dcterms:modified>
</cp:coreProperties>
</file>